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27" r:id="rId2"/>
    <p:sldId id="1896" r:id="rId3"/>
    <p:sldId id="1897" r:id="rId4"/>
    <p:sldId id="1902" r:id="rId5"/>
    <p:sldId id="1918" r:id="rId6"/>
    <p:sldId id="1903" r:id="rId7"/>
    <p:sldId id="1904" r:id="rId8"/>
    <p:sldId id="1905" r:id="rId9"/>
    <p:sldId id="1911" r:id="rId10"/>
    <p:sldId id="1916" r:id="rId11"/>
    <p:sldId id="191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51"/>
  </p:normalViewPr>
  <p:slideViewPr>
    <p:cSldViewPr snapToGrid="0" snapToObjects="1">
      <p:cViewPr varScale="1">
        <p:scale>
          <a:sx n="72" d="100"/>
          <a:sy n="72" d="100"/>
        </p:scale>
        <p:origin x="585" y="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png>
</file>

<file path=ppt/media/image2.jpg>
</file>

<file path=ppt/media/image3.png>
</file>

<file path=ppt/media/image4.png>
</file>

<file path=ppt/media/image5.jpe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6/7/2020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57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497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C523DB-4D50-412C-B508-C18DD45B42D3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324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C523DB-4D50-412C-B508-C18DD45B42D3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6758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C523DB-4D50-412C-B508-C18DD45B42D3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487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4FBC3A-A12C-40F9-BB8D-BC30C79013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  <a:latin typeface="Metropolis" panose="00000500000000000000" pitchFamily="50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17074"/>
              </a:solidFill>
              <a:effectLst/>
              <a:uLnTx/>
              <a:uFillTx/>
              <a:latin typeface="Metropolis" panose="000005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788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What “virtual sensors” can replace “real sensors”?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Door opening -&gt; replaces door switch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Presence detection -&gt; replaces PIR sensor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Product recognition -&gt; replaces RFID or barcode reader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What other vision services don’t correspond to existing devices?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Face detection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Cash tracking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Can I translate events back DOWN to the low-level protocol to emulate existing devices?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Emulate an RFID reader with a computer vision service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What scenarios…</a:t>
            </a:r>
          </a:p>
          <a:p>
            <a:pPr marL="895518" lvl="1" indent="-285750">
              <a:buFontTx/>
              <a:buChar char="-"/>
            </a:pPr>
            <a:r>
              <a:rPr lang="en-US" dirty="0"/>
              <a:t>Replace existing functions?</a:t>
            </a:r>
          </a:p>
          <a:p>
            <a:pPr marL="895518" lvl="1" indent="-285750">
              <a:buFontTx/>
              <a:buChar char="-"/>
            </a:pPr>
            <a:r>
              <a:rPr lang="en-US"/>
              <a:t>Improve service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6DCE6-5E8C-4E63-B22B-AE2E83541C3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17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5C2FA7A7-1EC8-9A45-B674-9F5AA4033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5125" y="483127"/>
            <a:ext cx="4641750" cy="276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93E591-CC8D-C74E-8EED-098A7FB5E64D}" type="datetime1">
              <a:rPr lang="en-CA" smtClean="0"/>
              <a:t>2020-06-07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296536F3-C8D2-4944-B4D4-6A4C8563FA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1BC118-574D-594E-ABEA-A7C82666C9AB}" type="datetime1">
              <a:rPr lang="en-CA" smtClean="0"/>
              <a:t>2020-06-07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4F9CC3B-F1C2-024E-9BCF-1306C0AC80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9DB0-F129-4C7B-8F9B-EB99FE73B310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rgbClr val="003C71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607485" y="1604434"/>
            <a:ext cx="10970683" cy="4567767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2399"/>
            </a:lvl2pPr>
            <a:lvl3pPr>
              <a:defRPr sz="2399"/>
            </a:lvl3pPr>
            <a:lvl4pPr>
              <a:defRPr sz="2132"/>
            </a:lvl4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11541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217370EC-1423-5441-922D-1AAFD5BB31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="" xmlns:a16="http://schemas.microsoft.com/office/drawing/2014/main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29AB1E-7FD9-0A40-B7C0-508CCACB3E9A}" type="datetime1">
              <a:rPr lang="en-CA" smtClean="0"/>
              <a:t>2020-06-07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E8723F-57EA-4C47-97B9-92AFDEEF85DC}" type="datetime1">
              <a:rPr lang="en-CA" smtClean="0"/>
              <a:t>2020-06-07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204E7543-36A1-9145-8718-DCB0BDDD9F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B00E5D-EC04-AA49-8D52-0FCB6E08F63D}" type="datetime1">
              <a:rPr lang="en-CA" smtClean="0"/>
              <a:t>2020-06-07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8E5401E6-623E-8449-A07B-6B5E2253A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90905C-10FF-8047-AA7E-6DC7E8B6AF51}" type="datetime1">
              <a:rPr lang="en-CA" smtClean="0"/>
              <a:t>2020-06-07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388F359D-97AE-244A-B6E0-7FABE799C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E86E2-4400-D342-BEEC-F9C1ADF6F9F7}" type="datetime1">
              <a:rPr lang="en-CA" smtClean="0"/>
              <a:t>2020-06-07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139864CA-5904-6E4C-94B5-D61D982EE8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358A08-7221-7F45-8378-69D5559861DD}" type="datetime1">
              <a:rPr lang="en-CA" smtClean="0"/>
              <a:t>2020-06-07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DDE5121D-E664-684B-8EE0-95412BB47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C20FDB-303D-8A4E-83B7-226DD88B97BD}" type="datetime1">
              <a:rPr lang="en-CA" smtClean="0"/>
              <a:t>2020-06-07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99A484C7-B69E-1D4E-A042-8264DECEAC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9EBA37-9D18-D34A-A88D-1B00AA06E95C}" type="datetime1">
              <a:rPr lang="en-CA" smtClean="0"/>
              <a:t>2020-06-07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DA4E5D11-1589-8B43-AC25-08B65AFD2D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="" xmlns:a16="http://schemas.microsoft.com/office/drawing/2014/main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W3C Web of Things (WoT) WG/IG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="" xmlns:a16="http://schemas.microsoft.com/office/drawing/2014/main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73A2E78-F38A-E046-ACDB-668F070D1EF6}" type="datetime1">
              <a:rPr lang="en-CA" smtClean="0"/>
              <a:pPr/>
              <a:t>2020-06-07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="" xmlns:a16="http://schemas.microsoft.com/office/drawing/2014/main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658E8A7-8245-3D43-B0CF-EE61C237FC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303" y="3265488"/>
            <a:ext cx="10950515" cy="1470025"/>
          </a:xfrm>
        </p:spPr>
        <p:txBody>
          <a:bodyPr/>
          <a:lstStyle/>
          <a:p>
            <a:r>
              <a:rPr lang="en-US" dirty="0"/>
              <a:t>Smart City </a:t>
            </a:r>
            <a:r>
              <a:rPr lang="en-US" dirty="0" err="1"/>
              <a:t>PoC</a:t>
            </a:r>
            <a:r>
              <a:rPr lang="en-US" dirty="0"/>
              <a:t> Projects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F44F3365-F046-5D42-B884-FD1FD2500C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McCool, Intel</a:t>
            </a:r>
          </a:p>
          <a:p>
            <a:r>
              <a:rPr lang="en-US" dirty="0"/>
              <a:t>Jennifer Lin, </a:t>
            </a:r>
            <a:r>
              <a:rPr lang="en-US" dirty="0" err="1"/>
              <a:t>GovTech</a:t>
            </a:r>
            <a:r>
              <a:rPr lang="en-US" dirty="0"/>
              <a:t> Singapore</a:t>
            </a:r>
          </a:p>
        </p:txBody>
      </p:sp>
    </p:spTree>
    <p:extLst>
      <p:ext uri="{BB962C8B-B14F-4D97-AF65-F5344CB8AC3E}">
        <p14:creationId xmlns:p14="http://schemas.microsoft.com/office/powerpoint/2010/main" val="3551822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0323EBFB-17DD-4B49-80F3-9F9AEE432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91" y="46616"/>
            <a:ext cx="10820819" cy="6809599"/>
          </a:xfrm>
          <a:prstGeom prst="rect">
            <a:avLst/>
          </a:prstGeom>
        </p:spPr>
      </p:pic>
      <p:sp>
        <p:nvSpPr>
          <p:cNvPr id="24" name="Can 23"/>
          <p:cNvSpPr/>
          <p:nvPr/>
        </p:nvSpPr>
        <p:spPr>
          <a:xfrm>
            <a:off x="3636536" y="4031217"/>
            <a:ext cx="406349" cy="36453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16CD3E8C-5FCB-5B40-9B53-1FDC2B366FD2}"/>
              </a:ext>
            </a:extLst>
          </p:cNvPr>
          <p:cNvSpPr/>
          <p:nvPr/>
        </p:nvSpPr>
        <p:spPr>
          <a:xfrm>
            <a:off x="3217179" y="1845649"/>
            <a:ext cx="2662909" cy="57576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90F3C217-8179-A946-9691-925AE8685A0E}"/>
              </a:ext>
            </a:extLst>
          </p:cNvPr>
          <p:cNvSpPr/>
          <p:nvPr/>
        </p:nvSpPr>
        <p:spPr>
          <a:xfrm>
            <a:off x="6311911" y="3954559"/>
            <a:ext cx="1655322" cy="36453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FBC2DFD-D1FB-4C4D-952E-365C836214F6}"/>
              </a:ext>
            </a:extLst>
          </p:cNvPr>
          <p:cNvSpPr txBox="1"/>
          <p:nvPr/>
        </p:nvSpPr>
        <p:spPr>
          <a:xfrm>
            <a:off x="3379435" y="1476509"/>
            <a:ext cx="2500654" cy="369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99" dirty="0">
                <a:solidFill>
                  <a:srgbClr val="FF0000"/>
                </a:solidFill>
                <a:highlight>
                  <a:srgbClr val="C0C0C0"/>
                </a:highlight>
              </a:rPr>
              <a:t>WoT Scripts/Node-RED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21AE31D3-FA40-E84A-A62B-DE2F6C3FAC44}"/>
              </a:ext>
            </a:extLst>
          </p:cNvPr>
          <p:cNvSpPr txBox="1"/>
          <p:nvPr/>
        </p:nvSpPr>
        <p:spPr>
          <a:xfrm>
            <a:off x="6633960" y="3585418"/>
            <a:ext cx="1011225" cy="369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99" dirty="0">
                <a:solidFill>
                  <a:srgbClr val="FF0000"/>
                </a:solidFill>
                <a:highlight>
                  <a:srgbClr val="C0C0C0"/>
                </a:highlight>
              </a:rPr>
              <a:t>WoT TDs</a:t>
            </a:r>
          </a:p>
        </p:txBody>
      </p:sp>
    </p:spTree>
    <p:extLst>
      <p:ext uri="{BB962C8B-B14F-4D97-AF65-F5344CB8AC3E}">
        <p14:creationId xmlns:p14="http://schemas.microsoft.com/office/powerpoint/2010/main" val="195821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0882739-E148-AC44-9FDD-4D458AB57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370" y="365125"/>
            <a:ext cx="10732430" cy="1325563"/>
          </a:xfrm>
        </p:spPr>
        <p:txBody>
          <a:bodyPr/>
          <a:lstStyle/>
          <a:p>
            <a:pPr marL="455613" indent="-455613"/>
            <a:r>
              <a:rPr lang="en-US" sz="4798" dirty="0">
                <a:ea typeface="Intel Clear Pro" panose="020B0804020202060201" pitchFamily="34" charset="0"/>
                <a:cs typeface="Intel Clear Pro" panose="020B0804020202060201" pitchFamily="34" charset="0"/>
              </a:rPr>
              <a:t>Planned WoT/</a:t>
            </a:r>
            <a:r>
              <a:rPr lang="en-US" sz="4798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EdgeX</a:t>
            </a:r>
            <a:r>
              <a:rPr lang="en-US" sz="4798" dirty="0">
                <a:ea typeface="Intel Clear Pro" panose="020B0804020202060201" pitchFamily="34" charset="0"/>
                <a:cs typeface="Intel Clear Pro" panose="020B0804020202060201" pitchFamily="34" charset="0"/>
              </a:rPr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D268237-201E-5240-9827-86EA1236D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370" y="1372671"/>
            <a:ext cx="10972800" cy="4890127"/>
          </a:xfrm>
        </p:spPr>
        <p:txBody>
          <a:bodyPr>
            <a:normAutofit fontScale="85000" lnSpcReduction="10000"/>
          </a:bodyPr>
          <a:lstStyle/>
          <a:p>
            <a:pPr marL="514093" indent="-514093">
              <a:buFont typeface="+mj-lt"/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Generate WoT Thing Description metadata for all </a:t>
            </a:r>
            <a:r>
              <a:rPr lang="en-US" dirty="0" smtClean="0">
                <a:solidFill>
                  <a:schemeClr val="tx2"/>
                </a:solidFill>
              </a:rPr>
              <a:t>EdgeX Device </a:t>
            </a:r>
            <a:r>
              <a:rPr lang="en-US" dirty="0">
                <a:solidFill>
                  <a:schemeClr val="tx2"/>
                </a:solidFill>
              </a:rPr>
              <a:t>services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Including semantic tagging using One Data Model</a:t>
            </a:r>
          </a:p>
          <a:p>
            <a:pPr marL="514093" indent="-514093">
              <a:buFont typeface="+mj-lt"/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Generate WoT Thing Description metadata for select </a:t>
            </a:r>
            <a:r>
              <a:rPr lang="en-US" dirty="0" smtClean="0">
                <a:solidFill>
                  <a:schemeClr val="tx2"/>
                </a:solidFill>
              </a:rPr>
              <a:t>EdgeX Analytics </a:t>
            </a:r>
            <a:r>
              <a:rPr lang="en-US" dirty="0">
                <a:solidFill>
                  <a:schemeClr val="tx2"/>
                </a:solidFill>
              </a:rPr>
              <a:t>services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Computer vision services</a:t>
            </a:r>
          </a:p>
          <a:p>
            <a:pPr marL="456971" indent="-456971">
              <a:buFont typeface="+mj-lt"/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Prototype a Thing Directory service supporting semantic search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To run in parallel with existing </a:t>
            </a:r>
            <a:r>
              <a:rPr lang="en-US" dirty="0" err="1">
                <a:solidFill>
                  <a:schemeClr val="accent1"/>
                </a:solidFill>
              </a:rPr>
              <a:t>EdgeX</a:t>
            </a:r>
            <a:r>
              <a:rPr lang="en-US" dirty="0">
                <a:solidFill>
                  <a:schemeClr val="accent1"/>
                </a:solidFill>
              </a:rPr>
              <a:t> metadata service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Existing </a:t>
            </a:r>
            <a:r>
              <a:rPr lang="en-US" dirty="0" err="1">
                <a:solidFill>
                  <a:schemeClr val="accent1"/>
                </a:solidFill>
              </a:rPr>
              <a:t>EdgeX</a:t>
            </a:r>
            <a:r>
              <a:rPr lang="en-US" dirty="0">
                <a:solidFill>
                  <a:schemeClr val="accent1"/>
                </a:solidFill>
              </a:rPr>
              <a:t> discovery process would act as “Introduction” layer – WoT Discovery prototype</a:t>
            </a:r>
          </a:p>
          <a:p>
            <a:pPr marL="514093" indent="-514093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Support Rapid Orchestration Development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Using WoT Scripting API and node-wot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Using node-gen to generate Node-RED modules</a:t>
            </a:r>
          </a:p>
          <a:p>
            <a:pPr marL="514093" indent="-514093">
              <a:buFont typeface="+mj-lt"/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Stand up </a:t>
            </a:r>
            <a:r>
              <a:rPr lang="en-US" dirty="0" smtClean="0">
                <a:solidFill>
                  <a:schemeClr val="tx2"/>
                </a:solidFill>
              </a:rPr>
              <a:t>Retail </a:t>
            </a:r>
            <a:r>
              <a:rPr lang="en-US" dirty="0">
                <a:solidFill>
                  <a:schemeClr val="tx2"/>
                </a:solidFill>
              </a:rPr>
              <a:t>use case examples that integrate IoT and Analytics: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Loss detection video analytics triggered by an IoT door sensor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Digital shelf signage/RFID and weight-based inventory control/item identification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Customized marketing content based on video analytics</a:t>
            </a:r>
          </a:p>
          <a:p>
            <a:pPr marL="514093" indent="-514093">
              <a:buFont typeface="+mj-lt"/>
              <a:buAutoNum type="arabicPeriod"/>
            </a:pPr>
            <a:endParaRPr lang="en-US" dirty="0"/>
          </a:p>
          <a:p>
            <a:pPr marL="514093" indent="-514093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5828111D-AB22-8C43-8930-5130DD1E8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99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A3AE8A-0D39-FE4C-BFD1-5C673574D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Smart City Use Cases: </a:t>
            </a:r>
            <a:r>
              <a:rPr lang="en-US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GovTech</a:t>
            </a:r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 Singapore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DFE95D8-65B7-1F49-8C7A-046E4BA095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11113" indent="0" defTabSz="1219170">
              <a:buNone/>
            </a:pPr>
            <a:r>
              <a:rPr lang="en-CA" sz="2000" b="1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Person Density/Fever Mapping</a:t>
            </a:r>
          </a:p>
          <a:p>
            <a:pPr marL="271463" indent="-227013" defTabSz="1219170"/>
            <a:r>
              <a:rPr lang="en-CA" sz="200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Use of AI and thermal cameras for health monitoring; pandemic management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EF317EB-64E6-F743-BE0B-18A3483EB1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03213" indent="-212725" defTabSz="1219170">
              <a:buNone/>
            </a:pPr>
            <a:r>
              <a:rPr lang="en-US" sz="2000" b="1" kern="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City Dashboard</a:t>
            </a:r>
            <a:endParaRPr lang="en-CA" sz="2000" b="1" kern="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03213" indent="-212725" defTabSz="1219170"/>
            <a:r>
              <a:rPr lang="en-CA" sz="2000" kern="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Collection and visualization of data to support decision making</a:t>
            </a:r>
            <a:endParaRPr lang="en-US" sz="2000" kern="0" dirty="0">
              <a:solidFill>
                <a:schemeClr val="accent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03213" indent="-212725" defTabSz="1219170">
              <a:buNone/>
            </a:pPr>
            <a:r>
              <a:rPr lang="en-US" sz="2000" b="1" kern="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Transportation</a:t>
            </a:r>
            <a:endParaRPr lang="en-CA" sz="2000" b="1" kern="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03213" indent="-212725" defTabSz="1219170"/>
            <a:r>
              <a:rPr lang="en-CA" sz="2000" kern="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Fleet management, mapping, routing; </a:t>
            </a:r>
            <a:br>
              <a:rPr lang="en-CA" sz="2000" kern="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</a:br>
            <a:r>
              <a:rPr lang="en-CA" sz="2000" kern="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both logistics (deliveries) and people</a:t>
            </a:r>
          </a:p>
          <a:p>
            <a:pPr marL="303213" indent="-212725">
              <a:buNone/>
            </a:pPr>
            <a:r>
              <a:rPr lang="en-US" sz="2000" b="1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Robotics</a:t>
            </a:r>
            <a:endParaRPr lang="en-CA" sz="2000" b="1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03213" indent="-212725"/>
            <a:r>
              <a:rPr lang="en-CA" sz="200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Security patrols, parks, sensor placement, mapping, coordinated land and air swarms</a:t>
            </a:r>
          </a:p>
          <a:p>
            <a:pPr marL="303213" indent="-212725">
              <a:buNone/>
            </a:pPr>
            <a:r>
              <a:rPr lang="en-US" sz="2000" b="1" kern="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Geolocation</a:t>
            </a:r>
            <a:endParaRPr lang="en-CA" sz="2000" b="1" kern="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03213" indent="-212725" defTabSz="1219170"/>
            <a:r>
              <a:rPr lang="en-CA" sz="2000" kern="0" dirty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Component of most of the other use cases; both static and dynamic (portable)</a:t>
            </a:r>
            <a:endParaRPr lang="en-US" sz="2000" kern="0" dirty="0">
              <a:solidFill>
                <a:schemeClr val="accent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8932DFC-AF72-D54D-A83A-5D6FD34C8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00E5D-EC04-AA49-8D52-0FCB6E08F63D}" type="datetime1">
              <a:rPr lang="en-CA" smtClean="0"/>
              <a:t>2020-06-07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038DA3A8-E127-5646-9816-00CF362A6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5060563-8F28-F840-9E03-B939D273A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DFFCC80-649F-8245-AB51-B29E8CC19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632" y="2401514"/>
            <a:ext cx="3958296" cy="367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99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658E8A7-8245-3D43-B0CF-EE61C237FC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303" y="3265488"/>
            <a:ext cx="10950515" cy="1470025"/>
          </a:xfrm>
        </p:spPr>
        <p:txBody>
          <a:bodyPr/>
          <a:lstStyle/>
          <a:p>
            <a:r>
              <a:rPr lang="en-US" dirty="0"/>
              <a:t>Retail </a:t>
            </a:r>
            <a:r>
              <a:rPr lang="en-US" dirty="0" err="1"/>
              <a:t>PoC</a:t>
            </a:r>
            <a:r>
              <a:rPr lang="en-US" dirty="0"/>
              <a:t> Projects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F44F3365-F046-5D42-B884-FD1FD2500C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McCool, Intel</a:t>
            </a:r>
          </a:p>
          <a:p>
            <a:r>
              <a:rPr lang="en-US" dirty="0"/>
              <a:t>David Ezell, Conexxus</a:t>
            </a:r>
          </a:p>
        </p:txBody>
      </p:sp>
    </p:spTree>
    <p:extLst>
      <p:ext uri="{BB962C8B-B14F-4D97-AF65-F5344CB8AC3E}">
        <p14:creationId xmlns:p14="http://schemas.microsoft.com/office/powerpoint/2010/main" val="785257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E36BC4E-9362-A54B-8C1C-8E2A62BD8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300" y="343391"/>
            <a:ext cx="11709701" cy="1142405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ea typeface="Intel Clear Pro" panose="020B0804020202060201" pitchFamily="34" charset="0"/>
                <a:cs typeface="Intel Clear Pro" panose="020B0804020202060201" pitchFamily="34" charset="0"/>
              </a:rPr>
              <a:t>Retail Use Cases</a:t>
            </a:r>
            <a:endParaRPr lang="en-US" dirty="0"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D8FF1C4-FA34-754A-919C-D4AF0334E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4</a:t>
            </a:fld>
            <a:endParaRPr lang="en-US"/>
          </a:p>
        </p:txBody>
      </p:sp>
      <p:pic>
        <p:nvPicPr>
          <p:cNvPr id="11" name="Content Placeholder 10" descr="A screenshot of a computer screen&#10;&#10;Description automatically generated">
            <a:extLst>
              <a:ext uri="{FF2B5EF4-FFF2-40B4-BE49-F238E27FC236}">
                <a16:creationId xmlns="" xmlns:a16="http://schemas.microsoft.com/office/drawing/2014/main" id="{2EAB2225-9679-3649-9332-4D42FC6C0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9877" y="1485796"/>
            <a:ext cx="11952246" cy="4318231"/>
          </a:xfrm>
        </p:spPr>
      </p:pic>
    </p:spTree>
    <p:extLst>
      <p:ext uri="{BB962C8B-B14F-4D97-AF65-F5344CB8AC3E}">
        <p14:creationId xmlns:p14="http://schemas.microsoft.com/office/powerpoint/2010/main" val="83666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7D00804-C040-8746-B1EC-5C43D5A8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ea typeface="Intel Clear Pro" panose="020B0804020202060201" pitchFamily="34" charset="0"/>
                <a:cs typeface="Intel Clear Pro" panose="020B0804020202060201" pitchFamily="34" charset="0"/>
              </a:rPr>
              <a:t>Retail </a:t>
            </a:r>
            <a:r>
              <a:rPr lang="en-US" dirty="0" err="1" smtClean="0">
                <a:ea typeface="Intel Clear Pro" panose="020B0804020202060201" pitchFamily="34" charset="0"/>
                <a:cs typeface="Intel Clear Pro" panose="020B0804020202060201" pitchFamily="34" charset="0"/>
              </a:rPr>
              <a:t>PoC</a:t>
            </a:r>
            <a:r>
              <a:rPr lang="en-US" dirty="0" smtClean="0">
                <a:ea typeface="Intel Clear Pro" panose="020B0804020202060201" pitchFamily="34" charset="0"/>
                <a:cs typeface="Intel Clear Pro" panose="020B0804020202060201" pitchFamily="34" charset="0"/>
              </a:rPr>
              <a:t> Collaboration</a:t>
            </a:r>
            <a:endParaRPr lang="en-US" dirty="0"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1796BF7-6B7C-9F49-8225-22A592CEC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603" y="1574800"/>
            <a:ext cx="10972800" cy="493291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Intel’s Open Retail </a:t>
            </a:r>
            <a:r>
              <a:rPr lang="en-US" sz="3600" dirty="0" smtClean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Initiative (ORI)</a:t>
            </a:r>
          </a:p>
          <a:p>
            <a:endParaRPr lang="en-US" sz="3600" dirty="0">
              <a:solidFill>
                <a:schemeClr val="tx2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r>
              <a:rPr lang="en-US" sz="3600" dirty="0" smtClean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EdgeX </a:t>
            </a:r>
            <a:r>
              <a:rPr lang="en-US" sz="3600" dirty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Foundry </a:t>
            </a:r>
            <a:endParaRPr lang="en-US" sz="3600" dirty="0" smtClean="0">
              <a:solidFill>
                <a:schemeClr val="tx2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endParaRPr lang="en-US" sz="3600" dirty="0">
              <a:solidFill>
                <a:schemeClr val="tx2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r>
              <a:rPr lang="en-US" sz="3600" dirty="0" err="1" smtClean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Conexxus</a:t>
            </a:r>
            <a:endParaRPr lang="en-US" sz="3600" dirty="0" smtClean="0">
              <a:solidFill>
                <a:schemeClr val="tx2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endParaRPr lang="en-US" sz="3600" dirty="0">
              <a:solidFill>
                <a:schemeClr val="tx2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r>
              <a:rPr lang="en-US" sz="3600" dirty="0" smtClean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W3C </a:t>
            </a:r>
            <a:r>
              <a:rPr lang="en-US" sz="3600" dirty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Web of Things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1E1575D5-D4B8-6648-8590-5FE46C030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642A01B-297E-A840-9CB1-EFD7C5B78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5508" y="5012352"/>
            <a:ext cx="2231086" cy="13297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1D101619-CCDC-254F-B3A0-0C7866ABE14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8945" y="2911782"/>
            <a:ext cx="3866509" cy="410816"/>
          </a:xfrm>
          <a:prstGeom prst="rect">
            <a:avLst/>
          </a:prstGeom>
        </p:spPr>
      </p:pic>
      <p:pic>
        <p:nvPicPr>
          <p:cNvPr id="7" name="Picture 6" descr="Conexxus_Logo.jpg">
            <a:extLst>
              <a:ext uri="{FF2B5EF4-FFF2-40B4-BE49-F238E27FC236}">
                <a16:creationId xmlns="" xmlns:a16="http://schemas.microsoft.com/office/drawing/2014/main" id="{C916609C-EFEE-AC46-96A0-BDD1CEFDA82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211" y="4009906"/>
            <a:ext cx="3345001" cy="7817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5B4D51F-6136-874E-90E8-E903C19D7C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6649" y="1385536"/>
            <a:ext cx="1389402" cy="9166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56D0D718-7F4F-EB46-9C3D-A032541377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2591" y="5284791"/>
            <a:ext cx="1223630" cy="78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347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3F892CD1-781C-4169-A760-6B7B3701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9DB0-F129-4C7B-8F9B-EB99FE73B310}" type="slidenum">
              <a:rPr lang="en-US" smtClean="0">
                <a:solidFill>
                  <a:prstClr val="white"/>
                </a:solidFill>
              </a:rPr>
              <a:pPr/>
              <a:t>6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610871" y="1469942"/>
            <a:ext cx="10963915" cy="4700832"/>
          </a:xfrm>
          <a:custGeom>
            <a:avLst/>
            <a:gdLst>
              <a:gd name="connsiteX0" fmla="*/ 0 w 10969625"/>
              <a:gd name="connsiteY0" fmla="*/ 388215 h 4567237"/>
              <a:gd name="connsiteX1" fmla="*/ 388215 w 10969625"/>
              <a:gd name="connsiteY1" fmla="*/ 0 h 4567237"/>
              <a:gd name="connsiteX2" fmla="*/ 10581410 w 10969625"/>
              <a:gd name="connsiteY2" fmla="*/ 0 h 4567237"/>
              <a:gd name="connsiteX3" fmla="*/ 10969625 w 10969625"/>
              <a:gd name="connsiteY3" fmla="*/ 388215 h 4567237"/>
              <a:gd name="connsiteX4" fmla="*/ 10969625 w 10969625"/>
              <a:gd name="connsiteY4" fmla="*/ 4179022 h 4567237"/>
              <a:gd name="connsiteX5" fmla="*/ 10581410 w 10969625"/>
              <a:gd name="connsiteY5" fmla="*/ 4567237 h 4567237"/>
              <a:gd name="connsiteX6" fmla="*/ 388215 w 10969625"/>
              <a:gd name="connsiteY6" fmla="*/ 4567237 h 4567237"/>
              <a:gd name="connsiteX7" fmla="*/ 0 w 10969625"/>
              <a:gd name="connsiteY7" fmla="*/ 4179022 h 4567237"/>
              <a:gd name="connsiteX8" fmla="*/ 0 w 10969625"/>
              <a:gd name="connsiteY8" fmla="*/ 388215 h 4567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69625" h="4567237">
                <a:moveTo>
                  <a:pt x="0" y="388215"/>
                </a:moveTo>
                <a:cubicBezTo>
                  <a:pt x="0" y="173810"/>
                  <a:pt x="173810" y="0"/>
                  <a:pt x="388215" y="0"/>
                </a:cubicBezTo>
                <a:lnTo>
                  <a:pt x="10581410" y="0"/>
                </a:lnTo>
                <a:cubicBezTo>
                  <a:pt x="10795815" y="0"/>
                  <a:pt x="10969625" y="173810"/>
                  <a:pt x="10969625" y="388215"/>
                </a:cubicBezTo>
                <a:lnTo>
                  <a:pt x="10969625" y="4179022"/>
                </a:lnTo>
                <a:cubicBezTo>
                  <a:pt x="10969625" y="4393427"/>
                  <a:pt x="10795815" y="4567237"/>
                  <a:pt x="10581410" y="4567237"/>
                </a:cubicBezTo>
                <a:lnTo>
                  <a:pt x="388215" y="4567237"/>
                </a:lnTo>
                <a:cubicBezTo>
                  <a:pt x="173810" y="4567237"/>
                  <a:pt x="0" y="4393427"/>
                  <a:pt x="0" y="4179022"/>
                </a:cubicBezTo>
                <a:lnTo>
                  <a:pt x="0" y="388215"/>
                </a:lnTo>
                <a:close/>
              </a:path>
            </a:pathLst>
          </a:custGeom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269" tIns="220269" rIns="220269" bIns="3656483" numCol="1" spcCol="1270" anchor="t" anchorCtr="0">
            <a:noAutofit/>
          </a:bodyPr>
          <a:lstStyle/>
          <a:p>
            <a:pPr defTabSz="1243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99" dirty="0"/>
              <a:t>Camera captures image and sensor detects freezer door opening</a:t>
            </a:r>
          </a:p>
        </p:txBody>
      </p:sp>
      <p:sp>
        <p:nvSpPr>
          <p:cNvPr id="20" name="Freeform 19"/>
          <p:cNvSpPr/>
          <p:nvPr/>
        </p:nvSpPr>
        <p:spPr>
          <a:xfrm>
            <a:off x="842160" y="2567591"/>
            <a:ext cx="1644586" cy="1557134"/>
          </a:xfrm>
          <a:custGeom>
            <a:avLst/>
            <a:gdLst>
              <a:gd name="connsiteX0" fmla="*/ 0 w 1645443"/>
              <a:gd name="connsiteY0" fmla="*/ 163584 h 1557945"/>
              <a:gd name="connsiteX1" fmla="*/ 163584 w 1645443"/>
              <a:gd name="connsiteY1" fmla="*/ 0 h 1557945"/>
              <a:gd name="connsiteX2" fmla="*/ 1481859 w 1645443"/>
              <a:gd name="connsiteY2" fmla="*/ 0 h 1557945"/>
              <a:gd name="connsiteX3" fmla="*/ 1645443 w 1645443"/>
              <a:gd name="connsiteY3" fmla="*/ 163584 h 1557945"/>
              <a:gd name="connsiteX4" fmla="*/ 1645443 w 1645443"/>
              <a:gd name="connsiteY4" fmla="*/ 1394361 h 1557945"/>
              <a:gd name="connsiteX5" fmla="*/ 1481859 w 1645443"/>
              <a:gd name="connsiteY5" fmla="*/ 1557945 h 1557945"/>
              <a:gd name="connsiteX6" fmla="*/ 163584 w 1645443"/>
              <a:gd name="connsiteY6" fmla="*/ 1557945 h 1557945"/>
              <a:gd name="connsiteX7" fmla="*/ 0 w 1645443"/>
              <a:gd name="connsiteY7" fmla="*/ 1394361 h 1557945"/>
              <a:gd name="connsiteX8" fmla="*/ 0 w 1645443"/>
              <a:gd name="connsiteY8" fmla="*/ 163584 h 1557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5443" h="1557945">
                <a:moveTo>
                  <a:pt x="0" y="163584"/>
                </a:moveTo>
                <a:cubicBezTo>
                  <a:pt x="0" y="73239"/>
                  <a:pt x="73239" y="0"/>
                  <a:pt x="163584" y="0"/>
                </a:cubicBezTo>
                <a:lnTo>
                  <a:pt x="1481859" y="0"/>
                </a:lnTo>
                <a:cubicBezTo>
                  <a:pt x="1572204" y="0"/>
                  <a:pt x="1645443" y="73239"/>
                  <a:pt x="1645443" y="163584"/>
                </a:cubicBezTo>
                <a:lnTo>
                  <a:pt x="1645443" y="1394361"/>
                </a:lnTo>
                <a:cubicBezTo>
                  <a:pt x="1645443" y="1484706"/>
                  <a:pt x="1572204" y="1557945"/>
                  <a:pt x="1481859" y="1557945"/>
                </a:cubicBezTo>
                <a:lnTo>
                  <a:pt x="163584" y="1557945"/>
                </a:lnTo>
                <a:cubicBezTo>
                  <a:pt x="73239" y="1557945"/>
                  <a:pt x="0" y="1484706"/>
                  <a:pt x="0" y="1394361"/>
                </a:cubicBezTo>
                <a:lnTo>
                  <a:pt x="0" y="163584"/>
                </a:lnTo>
                <a:close/>
              </a:path>
            </a:pathLst>
          </a:cu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239" tIns="120239" rIns="120239" bIns="120239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Camera</a:t>
            </a:r>
          </a:p>
        </p:txBody>
      </p:sp>
      <p:sp>
        <p:nvSpPr>
          <p:cNvPr id="21" name="Freeform 20"/>
          <p:cNvSpPr/>
          <p:nvPr/>
        </p:nvSpPr>
        <p:spPr>
          <a:xfrm>
            <a:off x="842160" y="4292647"/>
            <a:ext cx="1644586" cy="1557134"/>
          </a:xfrm>
          <a:custGeom>
            <a:avLst/>
            <a:gdLst>
              <a:gd name="connsiteX0" fmla="*/ 0 w 1645443"/>
              <a:gd name="connsiteY0" fmla="*/ 163584 h 1557945"/>
              <a:gd name="connsiteX1" fmla="*/ 163584 w 1645443"/>
              <a:gd name="connsiteY1" fmla="*/ 0 h 1557945"/>
              <a:gd name="connsiteX2" fmla="*/ 1481859 w 1645443"/>
              <a:gd name="connsiteY2" fmla="*/ 0 h 1557945"/>
              <a:gd name="connsiteX3" fmla="*/ 1645443 w 1645443"/>
              <a:gd name="connsiteY3" fmla="*/ 163584 h 1557945"/>
              <a:gd name="connsiteX4" fmla="*/ 1645443 w 1645443"/>
              <a:gd name="connsiteY4" fmla="*/ 1394361 h 1557945"/>
              <a:gd name="connsiteX5" fmla="*/ 1481859 w 1645443"/>
              <a:gd name="connsiteY5" fmla="*/ 1557945 h 1557945"/>
              <a:gd name="connsiteX6" fmla="*/ 163584 w 1645443"/>
              <a:gd name="connsiteY6" fmla="*/ 1557945 h 1557945"/>
              <a:gd name="connsiteX7" fmla="*/ 0 w 1645443"/>
              <a:gd name="connsiteY7" fmla="*/ 1394361 h 1557945"/>
              <a:gd name="connsiteX8" fmla="*/ 0 w 1645443"/>
              <a:gd name="connsiteY8" fmla="*/ 163584 h 1557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5443" h="1557945">
                <a:moveTo>
                  <a:pt x="0" y="163584"/>
                </a:moveTo>
                <a:cubicBezTo>
                  <a:pt x="0" y="73239"/>
                  <a:pt x="73239" y="0"/>
                  <a:pt x="163584" y="0"/>
                </a:cubicBezTo>
                <a:lnTo>
                  <a:pt x="1481859" y="0"/>
                </a:lnTo>
                <a:cubicBezTo>
                  <a:pt x="1572204" y="0"/>
                  <a:pt x="1645443" y="73239"/>
                  <a:pt x="1645443" y="163584"/>
                </a:cubicBezTo>
                <a:lnTo>
                  <a:pt x="1645443" y="1394361"/>
                </a:lnTo>
                <a:cubicBezTo>
                  <a:pt x="1645443" y="1484706"/>
                  <a:pt x="1572204" y="1557945"/>
                  <a:pt x="1481859" y="1557945"/>
                </a:cubicBezTo>
                <a:lnTo>
                  <a:pt x="163584" y="1557945"/>
                </a:lnTo>
                <a:cubicBezTo>
                  <a:pt x="73239" y="1557945"/>
                  <a:pt x="0" y="1484706"/>
                  <a:pt x="0" y="1394361"/>
                </a:cubicBezTo>
                <a:lnTo>
                  <a:pt x="0" y="163584"/>
                </a:lnTo>
                <a:close/>
              </a:path>
            </a:pathLst>
          </a:cu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239" tIns="120239" rIns="120239" bIns="120239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Freezer Door Sensor</a:t>
            </a:r>
          </a:p>
        </p:txBody>
      </p:sp>
      <p:sp>
        <p:nvSpPr>
          <p:cNvPr id="22" name="Freeform 21"/>
          <p:cNvSpPr/>
          <p:nvPr/>
        </p:nvSpPr>
        <p:spPr>
          <a:xfrm>
            <a:off x="2785385" y="2277472"/>
            <a:ext cx="8497033" cy="3774835"/>
          </a:xfrm>
          <a:custGeom>
            <a:avLst/>
            <a:gdLst>
              <a:gd name="connsiteX0" fmla="*/ 0 w 8501459"/>
              <a:gd name="connsiteY0" fmla="*/ 389003 h 3704791"/>
              <a:gd name="connsiteX1" fmla="*/ 389003 w 8501459"/>
              <a:gd name="connsiteY1" fmla="*/ 0 h 3704791"/>
              <a:gd name="connsiteX2" fmla="*/ 8112456 w 8501459"/>
              <a:gd name="connsiteY2" fmla="*/ 0 h 3704791"/>
              <a:gd name="connsiteX3" fmla="*/ 8501459 w 8501459"/>
              <a:gd name="connsiteY3" fmla="*/ 389003 h 3704791"/>
              <a:gd name="connsiteX4" fmla="*/ 8501459 w 8501459"/>
              <a:gd name="connsiteY4" fmla="*/ 3315788 h 3704791"/>
              <a:gd name="connsiteX5" fmla="*/ 8112456 w 8501459"/>
              <a:gd name="connsiteY5" fmla="*/ 3704791 h 3704791"/>
              <a:gd name="connsiteX6" fmla="*/ 389003 w 8501459"/>
              <a:gd name="connsiteY6" fmla="*/ 3704791 h 3704791"/>
              <a:gd name="connsiteX7" fmla="*/ 0 w 8501459"/>
              <a:gd name="connsiteY7" fmla="*/ 3315788 h 3704791"/>
              <a:gd name="connsiteX8" fmla="*/ 0 w 8501459"/>
              <a:gd name="connsiteY8" fmla="*/ 389003 h 370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501459" h="3704791">
                <a:moveTo>
                  <a:pt x="0" y="389003"/>
                </a:moveTo>
                <a:cubicBezTo>
                  <a:pt x="0" y="174163"/>
                  <a:pt x="174163" y="0"/>
                  <a:pt x="389003" y="0"/>
                </a:cubicBezTo>
                <a:lnTo>
                  <a:pt x="8112456" y="0"/>
                </a:lnTo>
                <a:cubicBezTo>
                  <a:pt x="8327296" y="0"/>
                  <a:pt x="8501459" y="174163"/>
                  <a:pt x="8501459" y="389003"/>
                </a:cubicBezTo>
                <a:lnTo>
                  <a:pt x="8501459" y="3315788"/>
                </a:lnTo>
                <a:cubicBezTo>
                  <a:pt x="8501459" y="3530628"/>
                  <a:pt x="8327296" y="3704791"/>
                  <a:pt x="8112456" y="3704791"/>
                </a:cubicBezTo>
                <a:lnTo>
                  <a:pt x="389003" y="3704791"/>
                </a:lnTo>
                <a:cubicBezTo>
                  <a:pt x="174163" y="3704791"/>
                  <a:pt x="0" y="3530628"/>
                  <a:pt x="0" y="3315788"/>
                </a:cubicBezTo>
                <a:lnTo>
                  <a:pt x="0" y="389003"/>
                </a:lnTo>
                <a:close/>
              </a:path>
            </a:pathLst>
          </a:custGeom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500" tIns="220500" rIns="220500" bIns="2142956" numCol="1" spcCol="1270" anchor="t" anchorCtr="0">
            <a:noAutofit/>
          </a:bodyPr>
          <a:lstStyle/>
          <a:p>
            <a:pPr defTabSz="1243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99" dirty="0"/>
              <a:t>Data analytics identifies person and product</a:t>
            </a:r>
          </a:p>
        </p:txBody>
      </p:sp>
      <p:sp>
        <p:nvSpPr>
          <p:cNvPr id="23" name="Freeform 22"/>
          <p:cNvSpPr/>
          <p:nvPr/>
        </p:nvSpPr>
        <p:spPr>
          <a:xfrm>
            <a:off x="3001260" y="3141121"/>
            <a:ext cx="1699406" cy="867224"/>
          </a:xfrm>
          <a:custGeom>
            <a:avLst/>
            <a:gdLst>
              <a:gd name="connsiteX0" fmla="*/ 0 w 1700291"/>
              <a:gd name="connsiteY0" fmla="*/ 91106 h 867676"/>
              <a:gd name="connsiteX1" fmla="*/ 91106 w 1700291"/>
              <a:gd name="connsiteY1" fmla="*/ 0 h 867676"/>
              <a:gd name="connsiteX2" fmla="*/ 1609185 w 1700291"/>
              <a:gd name="connsiteY2" fmla="*/ 0 h 867676"/>
              <a:gd name="connsiteX3" fmla="*/ 1700291 w 1700291"/>
              <a:gd name="connsiteY3" fmla="*/ 91106 h 867676"/>
              <a:gd name="connsiteX4" fmla="*/ 1700291 w 1700291"/>
              <a:gd name="connsiteY4" fmla="*/ 776570 h 867676"/>
              <a:gd name="connsiteX5" fmla="*/ 1609185 w 1700291"/>
              <a:gd name="connsiteY5" fmla="*/ 867676 h 867676"/>
              <a:gd name="connsiteX6" fmla="*/ 91106 w 1700291"/>
              <a:gd name="connsiteY6" fmla="*/ 867676 h 867676"/>
              <a:gd name="connsiteX7" fmla="*/ 0 w 1700291"/>
              <a:gd name="connsiteY7" fmla="*/ 776570 h 867676"/>
              <a:gd name="connsiteX8" fmla="*/ 0 w 1700291"/>
              <a:gd name="connsiteY8" fmla="*/ 91106 h 86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00291" h="867676">
                <a:moveTo>
                  <a:pt x="0" y="91106"/>
                </a:moveTo>
                <a:cubicBezTo>
                  <a:pt x="0" y="40790"/>
                  <a:pt x="40790" y="0"/>
                  <a:pt x="91106" y="0"/>
                </a:cubicBezTo>
                <a:lnTo>
                  <a:pt x="1609185" y="0"/>
                </a:lnTo>
                <a:cubicBezTo>
                  <a:pt x="1659501" y="0"/>
                  <a:pt x="1700291" y="40790"/>
                  <a:pt x="1700291" y="91106"/>
                </a:cubicBezTo>
                <a:lnTo>
                  <a:pt x="1700291" y="776570"/>
                </a:lnTo>
                <a:cubicBezTo>
                  <a:pt x="1700291" y="826886"/>
                  <a:pt x="1659501" y="867676"/>
                  <a:pt x="1609185" y="867676"/>
                </a:cubicBezTo>
                <a:lnTo>
                  <a:pt x="91106" y="867676"/>
                </a:lnTo>
                <a:cubicBezTo>
                  <a:pt x="40790" y="867676"/>
                  <a:pt x="0" y="826886"/>
                  <a:pt x="0" y="776570"/>
                </a:cubicBezTo>
                <a:lnTo>
                  <a:pt x="0" y="91106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9022" tIns="99022" rIns="99022" bIns="99022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Person identification</a:t>
            </a:r>
          </a:p>
        </p:txBody>
      </p:sp>
      <p:sp>
        <p:nvSpPr>
          <p:cNvPr id="24" name="Freeform 23"/>
          <p:cNvSpPr/>
          <p:nvPr/>
        </p:nvSpPr>
        <p:spPr>
          <a:xfrm>
            <a:off x="3004337" y="5012353"/>
            <a:ext cx="1699406" cy="879512"/>
          </a:xfrm>
          <a:custGeom>
            <a:avLst/>
            <a:gdLst>
              <a:gd name="connsiteX0" fmla="*/ 0 w 1700291"/>
              <a:gd name="connsiteY0" fmla="*/ 92397 h 879970"/>
              <a:gd name="connsiteX1" fmla="*/ 92397 w 1700291"/>
              <a:gd name="connsiteY1" fmla="*/ 0 h 879970"/>
              <a:gd name="connsiteX2" fmla="*/ 1607894 w 1700291"/>
              <a:gd name="connsiteY2" fmla="*/ 0 h 879970"/>
              <a:gd name="connsiteX3" fmla="*/ 1700291 w 1700291"/>
              <a:gd name="connsiteY3" fmla="*/ 92397 h 879970"/>
              <a:gd name="connsiteX4" fmla="*/ 1700291 w 1700291"/>
              <a:gd name="connsiteY4" fmla="*/ 787573 h 879970"/>
              <a:gd name="connsiteX5" fmla="*/ 1607894 w 1700291"/>
              <a:gd name="connsiteY5" fmla="*/ 879970 h 879970"/>
              <a:gd name="connsiteX6" fmla="*/ 92397 w 1700291"/>
              <a:gd name="connsiteY6" fmla="*/ 879970 h 879970"/>
              <a:gd name="connsiteX7" fmla="*/ 0 w 1700291"/>
              <a:gd name="connsiteY7" fmla="*/ 787573 h 879970"/>
              <a:gd name="connsiteX8" fmla="*/ 0 w 1700291"/>
              <a:gd name="connsiteY8" fmla="*/ 92397 h 879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00291" h="879970">
                <a:moveTo>
                  <a:pt x="0" y="92397"/>
                </a:moveTo>
                <a:cubicBezTo>
                  <a:pt x="0" y="41368"/>
                  <a:pt x="41368" y="0"/>
                  <a:pt x="92397" y="0"/>
                </a:cubicBezTo>
                <a:lnTo>
                  <a:pt x="1607894" y="0"/>
                </a:lnTo>
                <a:cubicBezTo>
                  <a:pt x="1658923" y="0"/>
                  <a:pt x="1700291" y="41368"/>
                  <a:pt x="1700291" y="92397"/>
                </a:cubicBezTo>
                <a:lnTo>
                  <a:pt x="1700291" y="787573"/>
                </a:lnTo>
                <a:cubicBezTo>
                  <a:pt x="1700291" y="838602"/>
                  <a:pt x="1658923" y="879970"/>
                  <a:pt x="1607894" y="879970"/>
                </a:cubicBezTo>
                <a:lnTo>
                  <a:pt x="92397" y="879970"/>
                </a:lnTo>
                <a:cubicBezTo>
                  <a:pt x="41368" y="879970"/>
                  <a:pt x="0" y="838602"/>
                  <a:pt x="0" y="787573"/>
                </a:cubicBezTo>
                <a:lnTo>
                  <a:pt x="0" y="92397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9400" tIns="99400" rIns="99400" bIns="99400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Product identification</a:t>
            </a:r>
          </a:p>
        </p:txBody>
      </p:sp>
      <p:sp>
        <p:nvSpPr>
          <p:cNvPr id="25" name="Freeform 24"/>
          <p:cNvSpPr/>
          <p:nvPr/>
        </p:nvSpPr>
        <p:spPr>
          <a:xfrm>
            <a:off x="4839205" y="3006372"/>
            <a:ext cx="6301597" cy="2885494"/>
          </a:xfrm>
          <a:custGeom>
            <a:avLst/>
            <a:gdLst>
              <a:gd name="connsiteX0" fmla="*/ 0 w 6304879"/>
              <a:gd name="connsiteY0" fmla="*/ 288338 h 2746078"/>
              <a:gd name="connsiteX1" fmla="*/ 288338 w 6304879"/>
              <a:gd name="connsiteY1" fmla="*/ 0 h 2746078"/>
              <a:gd name="connsiteX2" fmla="*/ 6016541 w 6304879"/>
              <a:gd name="connsiteY2" fmla="*/ 0 h 2746078"/>
              <a:gd name="connsiteX3" fmla="*/ 6304879 w 6304879"/>
              <a:gd name="connsiteY3" fmla="*/ 288338 h 2746078"/>
              <a:gd name="connsiteX4" fmla="*/ 6304879 w 6304879"/>
              <a:gd name="connsiteY4" fmla="*/ 2457740 h 2746078"/>
              <a:gd name="connsiteX5" fmla="*/ 6016541 w 6304879"/>
              <a:gd name="connsiteY5" fmla="*/ 2746078 h 2746078"/>
              <a:gd name="connsiteX6" fmla="*/ 288338 w 6304879"/>
              <a:gd name="connsiteY6" fmla="*/ 2746078 h 2746078"/>
              <a:gd name="connsiteX7" fmla="*/ 0 w 6304879"/>
              <a:gd name="connsiteY7" fmla="*/ 2457740 h 2746078"/>
              <a:gd name="connsiteX8" fmla="*/ 0 w 6304879"/>
              <a:gd name="connsiteY8" fmla="*/ 288338 h 2746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04879" h="2746078">
                <a:moveTo>
                  <a:pt x="0" y="288338"/>
                </a:moveTo>
                <a:cubicBezTo>
                  <a:pt x="0" y="129093"/>
                  <a:pt x="129093" y="0"/>
                  <a:pt x="288338" y="0"/>
                </a:cubicBezTo>
                <a:lnTo>
                  <a:pt x="6016541" y="0"/>
                </a:lnTo>
                <a:cubicBezTo>
                  <a:pt x="6175786" y="0"/>
                  <a:pt x="6304879" y="129093"/>
                  <a:pt x="6304879" y="288338"/>
                </a:cubicBezTo>
                <a:lnTo>
                  <a:pt x="6304879" y="2457740"/>
                </a:lnTo>
                <a:cubicBezTo>
                  <a:pt x="6304879" y="2616985"/>
                  <a:pt x="6175786" y="2746078"/>
                  <a:pt x="6016541" y="2746078"/>
                </a:cubicBezTo>
                <a:lnTo>
                  <a:pt x="288338" y="2746078"/>
                </a:lnTo>
                <a:cubicBezTo>
                  <a:pt x="129093" y="2746078"/>
                  <a:pt x="0" y="2616985"/>
                  <a:pt x="0" y="2457740"/>
                </a:cubicBezTo>
                <a:lnTo>
                  <a:pt x="0" y="288338"/>
                </a:lnTo>
                <a:close/>
              </a:path>
            </a:pathLst>
          </a:custGeom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1032" tIns="191032" rIns="191032" bIns="1115051" numCol="1" spcCol="1270" anchor="t" anchorCtr="0">
            <a:noAutofit/>
          </a:bodyPr>
          <a:lstStyle/>
          <a:p>
            <a:pPr defTabSz="1243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99" dirty="0"/>
              <a:t>Alert based on location and behavior</a:t>
            </a:r>
          </a:p>
        </p:txBody>
      </p:sp>
      <p:sp>
        <p:nvSpPr>
          <p:cNvPr id="26" name="Freeform 25"/>
          <p:cNvSpPr/>
          <p:nvPr/>
        </p:nvSpPr>
        <p:spPr>
          <a:xfrm>
            <a:off x="5059474" y="4879029"/>
            <a:ext cx="2766730" cy="821674"/>
          </a:xfrm>
          <a:custGeom>
            <a:avLst/>
            <a:gdLst>
              <a:gd name="connsiteX0" fmla="*/ 0 w 2658794"/>
              <a:gd name="connsiteY0" fmla="*/ 86321 h 822102"/>
              <a:gd name="connsiteX1" fmla="*/ 86321 w 2658794"/>
              <a:gd name="connsiteY1" fmla="*/ 0 h 822102"/>
              <a:gd name="connsiteX2" fmla="*/ 2572473 w 2658794"/>
              <a:gd name="connsiteY2" fmla="*/ 0 h 822102"/>
              <a:gd name="connsiteX3" fmla="*/ 2658794 w 2658794"/>
              <a:gd name="connsiteY3" fmla="*/ 86321 h 822102"/>
              <a:gd name="connsiteX4" fmla="*/ 2658794 w 2658794"/>
              <a:gd name="connsiteY4" fmla="*/ 735781 h 822102"/>
              <a:gd name="connsiteX5" fmla="*/ 2572473 w 2658794"/>
              <a:gd name="connsiteY5" fmla="*/ 822102 h 822102"/>
              <a:gd name="connsiteX6" fmla="*/ 86321 w 2658794"/>
              <a:gd name="connsiteY6" fmla="*/ 822102 h 822102"/>
              <a:gd name="connsiteX7" fmla="*/ 0 w 2658794"/>
              <a:gd name="connsiteY7" fmla="*/ 735781 h 822102"/>
              <a:gd name="connsiteX8" fmla="*/ 0 w 2658794"/>
              <a:gd name="connsiteY8" fmla="*/ 86321 h 822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8794" h="822102">
                <a:moveTo>
                  <a:pt x="0" y="86321"/>
                </a:moveTo>
                <a:cubicBezTo>
                  <a:pt x="0" y="38647"/>
                  <a:pt x="38647" y="0"/>
                  <a:pt x="86321" y="0"/>
                </a:cubicBezTo>
                <a:lnTo>
                  <a:pt x="2572473" y="0"/>
                </a:lnTo>
                <a:cubicBezTo>
                  <a:pt x="2620147" y="0"/>
                  <a:pt x="2658794" y="38647"/>
                  <a:pt x="2658794" y="86321"/>
                </a:cubicBezTo>
                <a:lnTo>
                  <a:pt x="2658794" y="735781"/>
                </a:lnTo>
                <a:cubicBezTo>
                  <a:pt x="2658794" y="783455"/>
                  <a:pt x="2620147" y="822102"/>
                  <a:pt x="2572473" y="822102"/>
                </a:cubicBezTo>
                <a:lnTo>
                  <a:pt x="86321" y="822102"/>
                </a:lnTo>
                <a:cubicBezTo>
                  <a:pt x="38647" y="822102"/>
                  <a:pt x="0" y="783455"/>
                  <a:pt x="0" y="735781"/>
                </a:cubicBezTo>
                <a:lnTo>
                  <a:pt x="0" y="86321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7621" tIns="97621" rIns="97621" bIns="97621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Customer facing alert: Price display</a:t>
            </a:r>
          </a:p>
        </p:txBody>
      </p:sp>
      <p:sp>
        <p:nvSpPr>
          <p:cNvPr id="27" name="Freeform 26"/>
          <p:cNvSpPr/>
          <p:nvPr/>
        </p:nvSpPr>
        <p:spPr>
          <a:xfrm>
            <a:off x="7982552" y="4879029"/>
            <a:ext cx="2965494" cy="821674"/>
          </a:xfrm>
          <a:custGeom>
            <a:avLst/>
            <a:gdLst>
              <a:gd name="connsiteX0" fmla="*/ 0 w 3021752"/>
              <a:gd name="connsiteY0" fmla="*/ 86321 h 822102"/>
              <a:gd name="connsiteX1" fmla="*/ 86321 w 3021752"/>
              <a:gd name="connsiteY1" fmla="*/ 0 h 822102"/>
              <a:gd name="connsiteX2" fmla="*/ 2935431 w 3021752"/>
              <a:gd name="connsiteY2" fmla="*/ 0 h 822102"/>
              <a:gd name="connsiteX3" fmla="*/ 3021752 w 3021752"/>
              <a:gd name="connsiteY3" fmla="*/ 86321 h 822102"/>
              <a:gd name="connsiteX4" fmla="*/ 3021752 w 3021752"/>
              <a:gd name="connsiteY4" fmla="*/ 735781 h 822102"/>
              <a:gd name="connsiteX5" fmla="*/ 2935431 w 3021752"/>
              <a:gd name="connsiteY5" fmla="*/ 822102 h 822102"/>
              <a:gd name="connsiteX6" fmla="*/ 86321 w 3021752"/>
              <a:gd name="connsiteY6" fmla="*/ 822102 h 822102"/>
              <a:gd name="connsiteX7" fmla="*/ 0 w 3021752"/>
              <a:gd name="connsiteY7" fmla="*/ 735781 h 822102"/>
              <a:gd name="connsiteX8" fmla="*/ 0 w 3021752"/>
              <a:gd name="connsiteY8" fmla="*/ 86321 h 822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21752" h="822102">
                <a:moveTo>
                  <a:pt x="0" y="86321"/>
                </a:moveTo>
                <a:cubicBezTo>
                  <a:pt x="0" y="38647"/>
                  <a:pt x="38647" y="0"/>
                  <a:pt x="86321" y="0"/>
                </a:cubicBezTo>
                <a:lnTo>
                  <a:pt x="2935431" y="0"/>
                </a:lnTo>
                <a:cubicBezTo>
                  <a:pt x="2983105" y="0"/>
                  <a:pt x="3021752" y="38647"/>
                  <a:pt x="3021752" y="86321"/>
                </a:cubicBezTo>
                <a:lnTo>
                  <a:pt x="3021752" y="735781"/>
                </a:lnTo>
                <a:cubicBezTo>
                  <a:pt x="3021752" y="783455"/>
                  <a:pt x="2983105" y="822102"/>
                  <a:pt x="2935431" y="822102"/>
                </a:cubicBezTo>
                <a:lnTo>
                  <a:pt x="86321" y="822102"/>
                </a:lnTo>
                <a:cubicBezTo>
                  <a:pt x="38647" y="822102"/>
                  <a:pt x="0" y="783455"/>
                  <a:pt x="0" y="735781"/>
                </a:cubicBezTo>
                <a:lnTo>
                  <a:pt x="0" y="86321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7621" tIns="97621" rIns="97621" bIns="97621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Customer facing alert: Door “reminder” display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059475" y="3915198"/>
            <a:ext cx="2766730" cy="821674"/>
          </a:xfrm>
          <a:prstGeom prst="roundRect">
            <a:avLst>
              <a:gd name="adj" fmla="val 10500"/>
            </a:avLst>
          </a:prstGeom>
          <a:solidFill>
            <a:schemeClr val="accent6">
              <a:lumMod val="60000"/>
              <a:lumOff val="4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CA" sz="1799"/>
          </a:p>
        </p:txBody>
      </p:sp>
      <p:sp>
        <p:nvSpPr>
          <p:cNvPr id="11" name="Rounded Rectangle 4"/>
          <p:cNvSpPr/>
          <p:nvPr/>
        </p:nvSpPr>
        <p:spPr>
          <a:xfrm>
            <a:off x="5123135" y="3970725"/>
            <a:ext cx="2544365" cy="7711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2352" tIns="72352" rIns="72352" bIns="72352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Associate facing alert: Customer waiting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001268" y="4076735"/>
            <a:ext cx="1699406" cy="867224"/>
          </a:xfrm>
          <a:prstGeom prst="roundRect">
            <a:avLst>
              <a:gd name="adj" fmla="val 10500"/>
            </a:avLst>
          </a:prstGeom>
          <a:solidFill>
            <a:schemeClr val="accent2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sz="1799"/>
          </a:p>
        </p:txBody>
      </p:sp>
      <p:sp>
        <p:nvSpPr>
          <p:cNvPr id="15" name="Rounded Rectangle 4"/>
          <p:cNvSpPr/>
          <p:nvPr/>
        </p:nvSpPr>
        <p:spPr>
          <a:xfrm>
            <a:off x="3027938" y="4103405"/>
            <a:ext cx="1646066" cy="81388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2352" tIns="72352" rIns="72352" bIns="72352" numCol="1" spcCol="1270" anchor="ctr" anchorCtr="0">
            <a:noAutofit/>
          </a:bodyPr>
          <a:lstStyle/>
          <a:p>
            <a:pPr algn="ctr"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Person tracking</a:t>
            </a:r>
          </a:p>
        </p:txBody>
      </p:sp>
      <p:sp>
        <p:nvSpPr>
          <p:cNvPr id="35" name="Rounded Rectangle 4"/>
          <p:cNvSpPr/>
          <p:nvPr/>
        </p:nvSpPr>
        <p:spPr>
          <a:xfrm>
            <a:off x="4982570" y="3595549"/>
            <a:ext cx="2544365" cy="34715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2352" tIns="72352" rIns="72352" bIns="72352" numCol="1" spcCol="1270" anchor="ctr" anchorCtr="0">
            <a:noAutofit/>
          </a:bodyPr>
          <a:lstStyle/>
          <a:p>
            <a:pPr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To counter:</a:t>
            </a:r>
          </a:p>
        </p:txBody>
      </p:sp>
      <p:sp>
        <p:nvSpPr>
          <p:cNvPr id="37" name="Rounded Rectangle 4"/>
          <p:cNvSpPr/>
          <p:nvPr/>
        </p:nvSpPr>
        <p:spPr>
          <a:xfrm>
            <a:off x="7904422" y="3592864"/>
            <a:ext cx="2544365" cy="34715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2352" tIns="72352" rIns="72352" bIns="72352" numCol="1" spcCol="1270" anchor="ctr" anchorCtr="0">
            <a:noAutofit/>
          </a:bodyPr>
          <a:lstStyle/>
          <a:p>
            <a:pPr defTabSz="84412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99" dirty="0"/>
              <a:t>To door: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353800" y="175739"/>
            <a:ext cx="609100" cy="915556"/>
          </a:xfrm>
          <a:prstGeom prst="rect">
            <a:avLst/>
          </a:prstGeom>
        </p:spPr>
      </p:pic>
      <p:sp>
        <p:nvSpPr>
          <p:cNvPr id="28" name="Rounded Rectangle 27">
            <a:extLst>
              <a:ext uri="{FF2B5EF4-FFF2-40B4-BE49-F238E27FC236}">
                <a16:creationId xmlns="" xmlns:a16="http://schemas.microsoft.com/office/drawing/2014/main" id="{F115A190-EDF2-E54F-9ED9-41A3BC19A49D}"/>
              </a:ext>
            </a:extLst>
          </p:cNvPr>
          <p:cNvSpPr/>
          <p:nvPr/>
        </p:nvSpPr>
        <p:spPr>
          <a:xfrm>
            <a:off x="7982552" y="3925870"/>
            <a:ext cx="2965494" cy="811002"/>
          </a:xfrm>
          <a:prstGeom prst="roundRect">
            <a:avLst>
              <a:gd name="adj" fmla="val 10500"/>
            </a:avLst>
          </a:prstGeom>
          <a:solidFill>
            <a:schemeClr val="accent6">
              <a:lumMod val="60000"/>
              <a:lumOff val="40000"/>
              <a:alpha val="90000"/>
            </a:schemeClr>
          </a:solidFill>
          <a:ln>
            <a:noFill/>
          </a:ln>
        </p:spPr>
        <p:style>
          <a:lnRef idx="2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2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en-CA" sz="1899" dirty="0"/>
              <a:t>Associate facing alert:</a:t>
            </a:r>
            <a:br>
              <a:rPr lang="en-CA" sz="1899" dirty="0"/>
            </a:br>
            <a:r>
              <a:rPr lang="en-CA" sz="1899" dirty="0"/>
              <a:t>Zone violation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Buying an Ice Cream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1660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779C6173-C37F-4AE4-BF1F-9545A079CB52}"/>
              </a:ext>
            </a:extLst>
          </p:cNvPr>
          <p:cNvSpPr/>
          <p:nvPr/>
        </p:nvSpPr>
        <p:spPr>
          <a:xfrm>
            <a:off x="5726449" y="4642262"/>
            <a:ext cx="854734" cy="91392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PoS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="" xmlns:a16="http://schemas.microsoft.com/office/drawing/2014/main" id="{A86C5ECC-2DE4-44FB-9A1C-E6413D7E3C39}"/>
              </a:ext>
            </a:extLst>
          </p:cNvPr>
          <p:cNvSpPr/>
          <p:nvPr/>
        </p:nvSpPr>
        <p:spPr>
          <a:xfrm>
            <a:off x="1068990" y="4636587"/>
            <a:ext cx="913924" cy="91392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Camera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6F13FEFB-4E37-4FC2-B60A-F3674BF0D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9DB0-F129-4C7B-8F9B-EB99FE73B310}" type="slidenum">
              <a:rPr lang="en-US" smtClean="0">
                <a:solidFill>
                  <a:prstClr val="white"/>
                </a:solidFill>
              </a:rPr>
              <a:pPr/>
              <a:t>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C1D32E9D-BC64-44B5-9CA8-FBFB6E535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24459"/>
            <a:ext cx="10972800" cy="1157637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High Level Diagram of Implementation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56854F40-AA11-48AE-95C8-254855C01815}"/>
              </a:ext>
            </a:extLst>
          </p:cNvPr>
          <p:cNvGrpSpPr>
            <a:grpSpLocks noChangeAspect="1"/>
          </p:cNvGrpSpPr>
          <p:nvPr/>
        </p:nvGrpSpPr>
        <p:grpSpPr>
          <a:xfrm>
            <a:off x="1213085" y="4931233"/>
            <a:ext cx="623222" cy="314124"/>
            <a:chOff x="8313738" y="306388"/>
            <a:chExt cx="393700" cy="198438"/>
          </a:xfrm>
          <a:solidFill>
            <a:schemeClr val="accent2"/>
          </a:solidFill>
        </p:grpSpPr>
        <p:sp>
          <p:nvSpPr>
            <p:cNvPr id="8" name="Freeform 5">
              <a:extLst>
                <a:ext uri="{FF2B5EF4-FFF2-40B4-BE49-F238E27FC236}">
                  <a16:creationId xmlns="" xmlns:a16="http://schemas.microsoft.com/office/drawing/2014/main" id="{2E9A48B7-AB8A-41BB-894B-5AA652DB7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3738" y="306388"/>
              <a:ext cx="393700" cy="198438"/>
            </a:xfrm>
            <a:custGeom>
              <a:avLst/>
              <a:gdLst>
                <a:gd name="T0" fmla="*/ 21333 w 42667"/>
                <a:gd name="T1" fmla="*/ 0 h 21333"/>
                <a:gd name="T2" fmla="*/ 21333 w 42667"/>
                <a:gd name="T3" fmla="*/ 0 h 21333"/>
                <a:gd name="T4" fmla="*/ 0 w 42667"/>
                <a:gd name="T5" fmla="*/ 10666 h 21333"/>
                <a:gd name="T6" fmla="*/ 21333 w 42667"/>
                <a:gd name="T7" fmla="*/ 21333 h 21333"/>
                <a:gd name="T8" fmla="*/ 42667 w 42667"/>
                <a:gd name="T9" fmla="*/ 10666 h 21333"/>
                <a:gd name="T10" fmla="*/ 21333 w 42667"/>
                <a:gd name="T11" fmla="*/ 0 h 21333"/>
                <a:gd name="T12" fmla="*/ 21333 w 42667"/>
                <a:gd name="T13" fmla="*/ 0 h 21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667" h="21333">
                  <a:moveTo>
                    <a:pt x="21333" y="0"/>
                  </a:moveTo>
                  <a:lnTo>
                    <a:pt x="21333" y="0"/>
                  </a:lnTo>
                  <a:cubicBezTo>
                    <a:pt x="12610" y="0"/>
                    <a:pt x="4865" y="4191"/>
                    <a:pt x="0" y="10666"/>
                  </a:cubicBezTo>
                  <a:cubicBezTo>
                    <a:pt x="4865" y="17143"/>
                    <a:pt x="12610" y="21333"/>
                    <a:pt x="21333" y="21333"/>
                  </a:cubicBezTo>
                  <a:cubicBezTo>
                    <a:pt x="30059" y="21333"/>
                    <a:pt x="37801" y="17143"/>
                    <a:pt x="42667" y="10666"/>
                  </a:cubicBezTo>
                  <a:cubicBezTo>
                    <a:pt x="37801" y="4191"/>
                    <a:pt x="30059" y="0"/>
                    <a:pt x="21333" y="0"/>
                  </a:cubicBezTo>
                  <a:lnTo>
                    <a:pt x="21333" y="0"/>
                  </a:lnTo>
                  <a:close/>
                </a:path>
              </a:pathLst>
            </a:custGeom>
            <a:noFill/>
            <a:ln w="30163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="" xmlns:a16="http://schemas.microsoft.com/office/drawing/2014/main" id="{7B9C1385-0C22-425C-98C3-D7A0ED8E8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2163" y="307975"/>
              <a:ext cx="196850" cy="195263"/>
            </a:xfrm>
            <a:custGeom>
              <a:avLst/>
              <a:gdLst>
                <a:gd name="T0" fmla="*/ 21208 w 21208"/>
                <a:gd name="T1" fmla="*/ 10603 h 21207"/>
                <a:gd name="T2" fmla="*/ 21208 w 21208"/>
                <a:gd name="T3" fmla="*/ 10603 h 21207"/>
                <a:gd name="T4" fmla="*/ 10604 w 21208"/>
                <a:gd name="T5" fmla="*/ 21207 h 21207"/>
                <a:gd name="T6" fmla="*/ 0 w 21208"/>
                <a:gd name="T7" fmla="*/ 10603 h 21207"/>
                <a:gd name="T8" fmla="*/ 10604 w 21208"/>
                <a:gd name="T9" fmla="*/ 0 h 21207"/>
                <a:gd name="T10" fmla="*/ 21208 w 21208"/>
                <a:gd name="T11" fmla="*/ 10603 h 21207"/>
                <a:gd name="T12" fmla="*/ 21208 w 21208"/>
                <a:gd name="T13" fmla="*/ 10603 h 21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208" h="21207">
                  <a:moveTo>
                    <a:pt x="21208" y="10603"/>
                  </a:moveTo>
                  <a:lnTo>
                    <a:pt x="21208" y="10603"/>
                  </a:lnTo>
                  <a:cubicBezTo>
                    <a:pt x="21208" y="16460"/>
                    <a:pt x="16462" y="21207"/>
                    <a:pt x="10604" y="21207"/>
                  </a:cubicBezTo>
                  <a:cubicBezTo>
                    <a:pt x="4747" y="21207"/>
                    <a:pt x="0" y="16460"/>
                    <a:pt x="0" y="10603"/>
                  </a:cubicBezTo>
                  <a:cubicBezTo>
                    <a:pt x="0" y="4747"/>
                    <a:pt x="4747" y="0"/>
                    <a:pt x="10604" y="0"/>
                  </a:cubicBezTo>
                  <a:cubicBezTo>
                    <a:pt x="16462" y="0"/>
                    <a:pt x="21208" y="4747"/>
                    <a:pt x="21208" y="10603"/>
                  </a:cubicBezTo>
                  <a:lnTo>
                    <a:pt x="21208" y="10603"/>
                  </a:lnTo>
                  <a:close/>
                </a:path>
              </a:pathLst>
            </a:custGeom>
            <a:noFill/>
            <a:ln w="30163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="" xmlns:a16="http://schemas.microsoft.com/office/drawing/2014/main" id="{6B681EA9-D390-4AD9-8AE7-CBD21770E7AE}"/>
                </a:ext>
              </a:extLst>
            </p:cNvPr>
            <p:cNvSpPr>
              <a:spLocks/>
            </p:cNvSpPr>
            <p:nvPr/>
          </p:nvSpPr>
          <p:spPr bwMode="auto">
            <a:xfrm rot="13440000">
              <a:off x="8453438" y="347663"/>
              <a:ext cx="115888" cy="115888"/>
            </a:xfrm>
            <a:custGeom>
              <a:avLst/>
              <a:gdLst>
                <a:gd name="T0" fmla="*/ 6274 w 12549"/>
                <a:gd name="T1" fmla="*/ 0 h 12549"/>
                <a:gd name="T2" fmla="*/ 6274 w 12549"/>
                <a:gd name="T3" fmla="*/ 0 h 12549"/>
                <a:gd name="T4" fmla="*/ 4426 w 12549"/>
                <a:gd name="T5" fmla="*/ 277 h 12549"/>
                <a:gd name="T6" fmla="*/ 6274 w 12549"/>
                <a:gd name="T7" fmla="*/ 3137 h 12549"/>
                <a:gd name="T8" fmla="*/ 3137 w 12549"/>
                <a:gd name="T9" fmla="*/ 6274 h 12549"/>
                <a:gd name="T10" fmla="*/ 276 w 12549"/>
                <a:gd name="T11" fmla="*/ 4427 h 12549"/>
                <a:gd name="T12" fmla="*/ 0 w 12549"/>
                <a:gd name="T13" fmla="*/ 6274 h 12549"/>
                <a:gd name="T14" fmla="*/ 6274 w 12549"/>
                <a:gd name="T15" fmla="*/ 12549 h 12549"/>
                <a:gd name="T16" fmla="*/ 12549 w 12549"/>
                <a:gd name="T17" fmla="*/ 6274 h 12549"/>
                <a:gd name="T18" fmla="*/ 6274 w 12549"/>
                <a:gd name="T19" fmla="*/ 0 h 12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49" h="12549">
                  <a:moveTo>
                    <a:pt x="6274" y="0"/>
                  </a:moveTo>
                  <a:lnTo>
                    <a:pt x="6274" y="0"/>
                  </a:lnTo>
                  <a:cubicBezTo>
                    <a:pt x="5631" y="0"/>
                    <a:pt x="5010" y="97"/>
                    <a:pt x="4426" y="277"/>
                  </a:cubicBezTo>
                  <a:cubicBezTo>
                    <a:pt x="5515" y="768"/>
                    <a:pt x="6274" y="1864"/>
                    <a:pt x="6274" y="3137"/>
                  </a:cubicBezTo>
                  <a:cubicBezTo>
                    <a:pt x="6274" y="4870"/>
                    <a:pt x="4867" y="6274"/>
                    <a:pt x="3137" y="6274"/>
                  </a:cubicBezTo>
                  <a:cubicBezTo>
                    <a:pt x="1864" y="6274"/>
                    <a:pt x="768" y="5516"/>
                    <a:pt x="276" y="4427"/>
                  </a:cubicBezTo>
                  <a:cubicBezTo>
                    <a:pt x="97" y="5011"/>
                    <a:pt x="0" y="5631"/>
                    <a:pt x="0" y="6274"/>
                  </a:cubicBezTo>
                  <a:cubicBezTo>
                    <a:pt x="0" y="9740"/>
                    <a:pt x="2808" y="12549"/>
                    <a:pt x="6274" y="12549"/>
                  </a:cubicBezTo>
                  <a:cubicBezTo>
                    <a:pt x="9742" y="12549"/>
                    <a:pt x="12549" y="9740"/>
                    <a:pt x="12549" y="6274"/>
                  </a:cubicBezTo>
                  <a:cubicBezTo>
                    <a:pt x="12549" y="2809"/>
                    <a:pt x="9742" y="0"/>
                    <a:pt x="627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65F2336C-3D2D-4D0A-9B17-056F5C0A712D}"/>
              </a:ext>
            </a:extLst>
          </p:cNvPr>
          <p:cNvSpPr/>
          <p:nvPr/>
        </p:nvSpPr>
        <p:spPr>
          <a:xfrm>
            <a:off x="680988" y="3511485"/>
            <a:ext cx="6729053" cy="62146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r>
              <a:rPr lang="en-US" sz="1799" dirty="0">
                <a:solidFill>
                  <a:prstClr val="white"/>
                </a:solidFill>
              </a:rPr>
              <a:t>Middleware: EdgeX</a:t>
            </a:r>
          </a:p>
        </p:txBody>
      </p:sp>
      <p:sp>
        <p:nvSpPr>
          <p:cNvPr id="14" name="Freeform 374">
            <a:extLst>
              <a:ext uri="{FF2B5EF4-FFF2-40B4-BE49-F238E27FC236}">
                <a16:creationId xmlns="" xmlns:a16="http://schemas.microsoft.com/office/drawing/2014/main" id="{DC68B9BF-8A50-4B47-B78B-C706BD732B9F}"/>
              </a:ext>
            </a:extLst>
          </p:cNvPr>
          <p:cNvSpPr/>
          <p:nvPr/>
        </p:nvSpPr>
        <p:spPr>
          <a:xfrm>
            <a:off x="5925820" y="4749855"/>
            <a:ext cx="394140" cy="522181"/>
          </a:xfrm>
          <a:custGeom>
            <a:avLst/>
            <a:gdLst/>
            <a:ahLst/>
            <a:cxnLst/>
            <a:rect l="l" t="t" r="r" b="b"/>
            <a:pathLst>
              <a:path w="647337" h="734422">
                <a:moveTo>
                  <a:pt x="239862" y="478709"/>
                </a:moveTo>
                <a:cubicBezTo>
                  <a:pt x="238199" y="478445"/>
                  <a:pt x="236638" y="479580"/>
                  <a:pt x="236374" y="481242"/>
                </a:cubicBezTo>
                <a:lnTo>
                  <a:pt x="234467" y="493284"/>
                </a:lnTo>
                <a:cubicBezTo>
                  <a:pt x="234204" y="494946"/>
                  <a:pt x="235339" y="496508"/>
                  <a:pt x="237001" y="496771"/>
                </a:cubicBezTo>
                <a:lnTo>
                  <a:pt x="285168" y="504400"/>
                </a:lnTo>
                <a:cubicBezTo>
                  <a:pt x="286831" y="504664"/>
                  <a:pt x="288392" y="503529"/>
                  <a:pt x="288656" y="501867"/>
                </a:cubicBezTo>
                <a:lnTo>
                  <a:pt x="290563" y="489825"/>
                </a:lnTo>
                <a:cubicBezTo>
                  <a:pt x="290826" y="488163"/>
                  <a:pt x="289692" y="486601"/>
                  <a:pt x="288029" y="486338"/>
                </a:cubicBezTo>
                <a:close/>
                <a:moveTo>
                  <a:pt x="579739" y="240937"/>
                </a:moveTo>
                <a:lnTo>
                  <a:pt x="571030" y="354569"/>
                </a:lnTo>
                <a:lnTo>
                  <a:pt x="608322" y="360375"/>
                </a:lnTo>
                <a:close/>
                <a:moveTo>
                  <a:pt x="551692" y="58057"/>
                </a:moveTo>
                <a:lnTo>
                  <a:pt x="148194" y="75474"/>
                </a:lnTo>
                <a:lnTo>
                  <a:pt x="58206" y="371565"/>
                </a:lnTo>
                <a:lnTo>
                  <a:pt x="473315" y="406400"/>
                </a:lnTo>
                <a:close/>
                <a:moveTo>
                  <a:pt x="592183" y="0"/>
                </a:moveTo>
                <a:lnTo>
                  <a:pt x="635726" y="46445"/>
                </a:lnTo>
                <a:lnTo>
                  <a:pt x="609600" y="179977"/>
                </a:lnTo>
                <a:lnTo>
                  <a:pt x="647337" y="377371"/>
                </a:lnTo>
                <a:lnTo>
                  <a:pt x="627017" y="397691"/>
                </a:lnTo>
                <a:lnTo>
                  <a:pt x="574766" y="388982"/>
                </a:lnTo>
                <a:lnTo>
                  <a:pt x="574766" y="566057"/>
                </a:lnTo>
                <a:lnTo>
                  <a:pt x="606697" y="571862"/>
                </a:lnTo>
                <a:lnTo>
                  <a:pt x="629920" y="583474"/>
                </a:lnTo>
                <a:lnTo>
                  <a:pt x="629920" y="627017"/>
                </a:lnTo>
                <a:lnTo>
                  <a:pt x="577669" y="667657"/>
                </a:lnTo>
                <a:lnTo>
                  <a:pt x="545737" y="656045"/>
                </a:lnTo>
                <a:lnTo>
                  <a:pt x="537029" y="687977"/>
                </a:lnTo>
                <a:lnTo>
                  <a:pt x="464457" y="734422"/>
                </a:lnTo>
                <a:lnTo>
                  <a:pt x="374469" y="717005"/>
                </a:lnTo>
                <a:lnTo>
                  <a:pt x="386080" y="618308"/>
                </a:lnTo>
                <a:lnTo>
                  <a:pt x="371565" y="696685"/>
                </a:lnTo>
                <a:lnTo>
                  <a:pt x="206103" y="664754"/>
                </a:lnTo>
                <a:lnTo>
                  <a:pt x="217714" y="597988"/>
                </a:lnTo>
                <a:lnTo>
                  <a:pt x="194491" y="676365"/>
                </a:lnTo>
                <a:lnTo>
                  <a:pt x="113211" y="661851"/>
                </a:lnTo>
                <a:lnTo>
                  <a:pt x="174171" y="444137"/>
                </a:lnTo>
                <a:lnTo>
                  <a:pt x="14514" y="429622"/>
                </a:lnTo>
                <a:lnTo>
                  <a:pt x="0" y="409302"/>
                </a:lnTo>
                <a:lnTo>
                  <a:pt x="119017" y="290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endParaRPr lang="en-US" sz="800" dirty="0">
              <a:solidFill>
                <a:prstClr val="black"/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="" xmlns:a16="http://schemas.microsoft.com/office/drawing/2014/main" id="{D379F06F-18E8-4B66-ABA0-95E262C8CAB6}"/>
              </a:ext>
            </a:extLst>
          </p:cNvPr>
          <p:cNvGrpSpPr/>
          <p:nvPr/>
        </p:nvGrpSpPr>
        <p:grpSpPr>
          <a:xfrm>
            <a:off x="4522904" y="4639500"/>
            <a:ext cx="913924" cy="913924"/>
            <a:chOff x="8226244" y="5198704"/>
            <a:chExt cx="843608" cy="955949"/>
          </a:xfrm>
        </p:grpSpPr>
        <p:sp>
          <p:nvSpPr>
            <p:cNvPr id="76" name="Rectangle 75">
              <a:extLst>
                <a:ext uri="{FF2B5EF4-FFF2-40B4-BE49-F238E27FC236}">
                  <a16:creationId xmlns="" xmlns:a16="http://schemas.microsoft.com/office/drawing/2014/main" id="{A6226DDD-446A-49AF-A160-948DAF15193D}"/>
                </a:ext>
              </a:extLst>
            </p:cNvPr>
            <p:cNvSpPr/>
            <p:nvPr/>
          </p:nvSpPr>
          <p:spPr>
            <a:xfrm>
              <a:off x="8226244" y="5198704"/>
              <a:ext cx="843608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Digital Signage</a:t>
              </a:r>
            </a:p>
          </p:txBody>
        </p:sp>
        <p:sp>
          <p:nvSpPr>
            <p:cNvPr id="77" name="Freeform 381">
              <a:extLst>
                <a:ext uri="{FF2B5EF4-FFF2-40B4-BE49-F238E27FC236}">
                  <a16:creationId xmlns="" xmlns:a16="http://schemas.microsoft.com/office/drawing/2014/main" id="{41E58429-A95F-4B8C-AF9B-EF1DC7851F5D}"/>
                </a:ext>
              </a:extLst>
            </p:cNvPr>
            <p:cNvSpPr/>
            <p:nvPr/>
          </p:nvSpPr>
          <p:spPr>
            <a:xfrm>
              <a:off x="8519194" y="5279830"/>
              <a:ext cx="241320" cy="606332"/>
            </a:xfrm>
            <a:custGeom>
              <a:avLst/>
              <a:gdLst/>
              <a:ahLst/>
              <a:cxnLst/>
              <a:rect l="l" t="t" r="r" b="b"/>
              <a:pathLst>
                <a:path w="654050" h="1643344">
                  <a:moveTo>
                    <a:pt x="82550" y="1389344"/>
                  </a:moveTo>
                  <a:lnTo>
                    <a:pt x="95250" y="1509994"/>
                  </a:lnTo>
                  <a:lnTo>
                    <a:pt x="571500" y="1389344"/>
                  </a:lnTo>
                  <a:lnTo>
                    <a:pt x="654050" y="1440144"/>
                  </a:lnTo>
                  <a:lnTo>
                    <a:pt x="635000" y="1490944"/>
                  </a:lnTo>
                  <a:lnTo>
                    <a:pt x="406400" y="1535394"/>
                  </a:lnTo>
                  <a:lnTo>
                    <a:pt x="107950" y="1643344"/>
                  </a:lnTo>
                  <a:lnTo>
                    <a:pt x="69850" y="1624294"/>
                  </a:lnTo>
                  <a:lnTo>
                    <a:pt x="69850" y="1522694"/>
                  </a:lnTo>
                  <a:lnTo>
                    <a:pt x="0" y="1478244"/>
                  </a:lnTo>
                  <a:lnTo>
                    <a:pt x="0" y="1427444"/>
                  </a:lnTo>
                  <a:close/>
                  <a:moveTo>
                    <a:pt x="137474" y="38456"/>
                  </a:moveTo>
                  <a:lnTo>
                    <a:pt x="137474" y="932144"/>
                  </a:lnTo>
                  <a:lnTo>
                    <a:pt x="517822" y="872820"/>
                  </a:lnTo>
                  <a:lnTo>
                    <a:pt x="520700" y="800561"/>
                  </a:lnTo>
                  <a:lnTo>
                    <a:pt x="520700" y="73020"/>
                  </a:lnTo>
                  <a:close/>
                  <a:moveTo>
                    <a:pt x="104923" y="0"/>
                  </a:moveTo>
                  <a:lnTo>
                    <a:pt x="549303" y="40591"/>
                  </a:lnTo>
                  <a:lnTo>
                    <a:pt x="549304" y="1373739"/>
                  </a:lnTo>
                  <a:lnTo>
                    <a:pt x="104923" y="148269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="" xmlns:a16="http://schemas.microsoft.com/office/drawing/2014/main" id="{3EEC3E0C-667C-4C0F-8604-2C3F72142326}"/>
              </a:ext>
            </a:extLst>
          </p:cNvPr>
          <p:cNvGrpSpPr/>
          <p:nvPr/>
        </p:nvGrpSpPr>
        <p:grpSpPr>
          <a:xfrm>
            <a:off x="3588553" y="2093927"/>
            <a:ext cx="913924" cy="913924"/>
            <a:chOff x="10134472" y="5447536"/>
            <a:chExt cx="843608" cy="955949"/>
          </a:xfrm>
        </p:grpSpPr>
        <p:sp>
          <p:nvSpPr>
            <p:cNvPr id="79" name="Rectangle 78">
              <a:extLst>
                <a:ext uri="{FF2B5EF4-FFF2-40B4-BE49-F238E27FC236}">
                  <a16:creationId xmlns="" xmlns:a16="http://schemas.microsoft.com/office/drawing/2014/main" id="{A86C5ECC-2DE4-44FB-9A1C-E6413D7E3C39}"/>
                </a:ext>
              </a:extLst>
            </p:cNvPr>
            <p:cNvSpPr/>
            <p:nvPr/>
          </p:nvSpPr>
          <p:spPr>
            <a:xfrm>
              <a:off x="10134472" y="5447536"/>
              <a:ext cx="843608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Analytics</a:t>
              </a: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="" xmlns:a16="http://schemas.microsoft.com/office/drawing/2014/main" id="{4F5C0608-F7F3-4DE8-84B0-B6F8B509C8A0}"/>
                </a:ext>
              </a:extLst>
            </p:cNvPr>
            <p:cNvGrpSpPr/>
            <p:nvPr/>
          </p:nvGrpSpPr>
          <p:grpSpPr>
            <a:xfrm>
              <a:off x="10351318" y="5636505"/>
              <a:ext cx="475606" cy="438472"/>
              <a:chOff x="6801661" y="1567364"/>
              <a:chExt cx="476061" cy="438893"/>
            </a:xfrm>
          </p:grpSpPr>
          <p:sp>
            <p:nvSpPr>
              <p:cNvPr id="81" name="Freeform 120">
                <a:extLst>
                  <a:ext uri="{FF2B5EF4-FFF2-40B4-BE49-F238E27FC236}">
                    <a16:creationId xmlns="" xmlns:a16="http://schemas.microsoft.com/office/drawing/2014/main" id="{E04BABEA-D174-4AD9-A651-F0EA3A4FF4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6097" y="1718406"/>
                <a:ext cx="52193" cy="76707"/>
              </a:xfrm>
              <a:custGeom>
                <a:avLst/>
                <a:gdLst>
                  <a:gd name="T0" fmla="*/ 27 w 28"/>
                  <a:gd name="T1" fmla="*/ 41 h 41"/>
                  <a:gd name="T2" fmla="*/ 1 w 28"/>
                  <a:gd name="T3" fmla="*/ 41 h 41"/>
                  <a:gd name="T4" fmla="*/ 0 w 28"/>
                  <a:gd name="T5" fmla="*/ 40 h 41"/>
                  <a:gd name="T6" fmla="*/ 0 w 28"/>
                  <a:gd name="T7" fmla="*/ 1 h 41"/>
                  <a:gd name="T8" fmla="*/ 1 w 28"/>
                  <a:gd name="T9" fmla="*/ 0 h 41"/>
                  <a:gd name="T10" fmla="*/ 27 w 28"/>
                  <a:gd name="T11" fmla="*/ 0 h 41"/>
                  <a:gd name="T12" fmla="*/ 28 w 28"/>
                  <a:gd name="T13" fmla="*/ 1 h 41"/>
                  <a:gd name="T14" fmla="*/ 28 w 28"/>
                  <a:gd name="T15" fmla="*/ 40 h 41"/>
                  <a:gd name="T16" fmla="*/ 27 w 28"/>
                  <a:gd name="T1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41">
                    <a:moveTo>
                      <a:pt x="27" y="41"/>
                    </a:moveTo>
                    <a:cubicBezTo>
                      <a:pt x="1" y="41"/>
                      <a:pt x="1" y="41"/>
                      <a:pt x="1" y="41"/>
                    </a:cubicBezTo>
                    <a:cubicBezTo>
                      <a:pt x="1" y="41"/>
                      <a:pt x="0" y="41"/>
                      <a:pt x="0" y="4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8" y="0"/>
                      <a:pt x="28" y="1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7" y="41"/>
                      <a:pt x="27" y="41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121">
                <a:extLst>
                  <a:ext uri="{FF2B5EF4-FFF2-40B4-BE49-F238E27FC236}">
                    <a16:creationId xmlns="" xmlns:a16="http://schemas.microsoft.com/office/drawing/2014/main" id="{0C6D1DC1-BC57-4950-9311-EF2869918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4386" y="1640117"/>
                <a:ext cx="50611" cy="154997"/>
              </a:xfrm>
              <a:custGeom>
                <a:avLst/>
                <a:gdLst>
                  <a:gd name="T0" fmla="*/ 26 w 27"/>
                  <a:gd name="T1" fmla="*/ 83 h 83"/>
                  <a:gd name="T2" fmla="*/ 1 w 27"/>
                  <a:gd name="T3" fmla="*/ 83 h 83"/>
                  <a:gd name="T4" fmla="*/ 0 w 27"/>
                  <a:gd name="T5" fmla="*/ 82 h 83"/>
                  <a:gd name="T6" fmla="*/ 0 w 27"/>
                  <a:gd name="T7" fmla="*/ 1 h 83"/>
                  <a:gd name="T8" fmla="*/ 1 w 27"/>
                  <a:gd name="T9" fmla="*/ 0 h 83"/>
                  <a:gd name="T10" fmla="*/ 26 w 27"/>
                  <a:gd name="T11" fmla="*/ 0 h 83"/>
                  <a:gd name="T12" fmla="*/ 27 w 27"/>
                  <a:gd name="T13" fmla="*/ 1 h 83"/>
                  <a:gd name="T14" fmla="*/ 27 w 27"/>
                  <a:gd name="T15" fmla="*/ 82 h 83"/>
                  <a:gd name="T16" fmla="*/ 26 w 27"/>
                  <a:gd name="T1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83">
                    <a:moveTo>
                      <a:pt x="26" y="83"/>
                    </a:moveTo>
                    <a:cubicBezTo>
                      <a:pt x="1" y="83"/>
                      <a:pt x="1" y="83"/>
                      <a:pt x="1" y="83"/>
                    </a:cubicBezTo>
                    <a:cubicBezTo>
                      <a:pt x="0" y="83"/>
                      <a:pt x="0" y="83"/>
                      <a:pt x="0" y="8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7" y="0"/>
                      <a:pt x="27" y="1"/>
                      <a:pt x="27" y="1"/>
                    </a:cubicBezTo>
                    <a:cubicBezTo>
                      <a:pt x="27" y="82"/>
                      <a:pt x="27" y="82"/>
                      <a:pt x="27" y="82"/>
                    </a:cubicBezTo>
                    <a:cubicBezTo>
                      <a:pt x="27" y="83"/>
                      <a:pt x="27" y="83"/>
                      <a:pt x="26" y="83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122">
                <a:extLst>
                  <a:ext uri="{FF2B5EF4-FFF2-40B4-BE49-F238E27FC236}">
                    <a16:creationId xmlns="" xmlns:a16="http://schemas.microsoft.com/office/drawing/2014/main" id="{4D473312-B51A-4A15-84B8-C7DB8C5173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1093" y="1674121"/>
                <a:ext cx="52193" cy="120992"/>
              </a:xfrm>
              <a:custGeom>
                <a:avLst/>
                <a:gdLst>
                  <a:gd name="T0" fmla="*/ 27 w 28"/>
                  <a:gd name="T1" fmla="*/ 65 h 65"/>
                  <a:gd name="T2" fmla="*/ 1 w 28"/>
                  <a:gd name="T3" fmla="*/ 65 h 65"/>
                  <a:gd name="T4" fmla="*/ 0 w 28"/>
                  <a:gd name="T5" fmla="*/ 64 h 65"/>
                  <a:gd name="T6" fmla="*/ 0 w 28"/>
                  <a:gd name="T7" fmla="*/ 0 h 65"/>
                  <a:gd name="T8" fmla="*/ 1 w 28"/>
                  <a:gd name="T9" fmla="*/ 0 h 65"/>
                  <a:gd name="T10" fmla="*/ 27 w 28"/>
                  <a:gd name="T11" fmla="*/ 0 h 65"/>
                  <a:gd name="T12" fmla="*/ 28 w 28"/>
                  <a:gd name="T13" fmla="*/ 0 h 65"/>
                  <a:gd name="T14" fmla="*/ 28 w 28"/>
                  <a:gd name="T15" fmla="*/ 64 h 65"/>
                  <a:gd name="T16" fmla="*/ 27 w 28"/>
                  <a:gd name="T17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65">
                    <a:moveTo>
                      <a:pt x="27" y="65"/>
                    </a:moveTo>
                    <a:cubicBezTo>
                      <a:pt x="1" y="65"/>
                      <a:pt x="1" y="65"/>
                      <a:pt x="1" y="65"/>
                    </a:cubicBezTo>
                    <a:cubicBezTo>
                      <a:pt x="1" y="65"/>
                      <a:pt x="0" y="65"/>
                      <a:pt x="0" y="6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8" y="0"/>
                      <a:pt x="28" y="0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28" y="65"/>
                      <a:pt x="27" y="65"/>
                      <a:pt x="27" y="65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123">
                <a:extLst>
                  <a:ext uri="{FF2B5EF4-FFF2-40B4-BE49-F238E27FC236}">
                    <a16:creationId xmlns="" xmlns:a16="http://schemas.microsoft.com/office/drawing/2014/main" id="{0BFA2AB6-DBC8-4269-9005-7319C81988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19849" y="1567364"/>
                <a:ext cx="438893" cy="296550"/>
              </a:xfrm>
              <a:custGeom>
                <a:avLst/>
                <a:gdLst>
                  <a:gd name="T0" fmla="*/ 233 w 235"/>
                  <a:gd name="T1" fmla="*/ 159 h 159"/>
                  <a:gd name="T2" fmla="*/ 2 w 235"/>
                  <a:gd name="T3" fmla="*/ 159 h 159"/>
                  <a:gd name="T4" fmla="*/ 0 w 235"/>
                  <a:gd name="T5" fmla="*/ 158 h 159"/>
                  <a:gd name="T6" fmla="*/ 0 w 235"/>
                  <a:gd name="T7" fmla="*/ 2 h 159"/>
                  <a:gd name="T8" fmla="*/ 2 w 235"/>
                  <a:gd name="T9" fmla="*/ 0 h 159"/>
                  <a:gd name="T10" fmla="*/ 233 w 235"/>
                  <a:gd name="T11" fmla="*/ 0 h 159"/>
                  <a:gd name="T12" fmla="*/ 235 w 235"/>
                  <a:gd name="T13" fmla="*/ 2 h 159"/>
                  <a:gd name="T14" fmla="*/ 235 w 235"/>
                  <a:gd name="T15" fmla="*/ 158 h 159"/>
                  <a:gd name="T16" fmla="*/ 233 w 235"/>
                  <a:gd name="T17" fmla="*/ 159 h 159"/>
                  <a:gd name="T18" fmla="*/ 15 w 235"/>
                  <a:gd name="T19" fmla="*/ 146 h 159"/>
                  <a:gd name="T20" fmla="*/ 220 w 235"/>
                  <a:gd name="T21" fmla="*/ 146 h 159"/>
                  <a:gd name="T22" fmla="*/ 221 w 235"/>
                  <a:gd name="T23" fmla="*/ 145 h 159"/>
                  <a:gd name="T24" fmla="*/ 221 w 235"/>
                  <a:gd name="T25" fmla="*/ 15 h 159"/>
                  <a:gd name="T26" fmla="*/ 220 w 235"/>
                  <a:gd name="T27" fmla="*/ 14 h 159"/>
                  <a:gd name="T28" fmla="*/ 15 w 235"/>
                  <a:gd name="T29" fmla="*/ 14 h 159"/>
                  <a:gd name="T30" fmla="*/ 14 w 235"/>
                  <a:gd name="T31" fmla="*/ 15 h 159"/>
                  <a:gd name="T32" fmla="*/ 14 w 235"/>
                  <a:gd name="T33" fmla="*/ 145 h 159"/>
                  <a:gd name="T34" fmla="*/ 15 w 235"/>
                  <a:gd name="T35" fmla="*/ 146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5" h="159">
                    <a:moveTo>
                      <a:pt x="233" y="159"/>
                    </a:moveTo>
                    <a:cubicBezTo>
                      <a:pt x="2" y="159"/>
                      <a:pt x="2" y="159"/>
                      <a:pt x="2" y="159"/>
                    </a:cubicBezTo>
                    <a:cubicBezTo>
                      <a:pt x="1" y="159"/>
                      <a:pt x="0" y="159"/>
                      <a:pt x="0" y="158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33" y="0"/>
                      <a:pt x="233" y="0"/>
                      <a:pt x="233" y="0"/>
                    </a:cubicBezTo>
                    <a:cubicBezTo>
                      <a:pt x="234" y="0"/>
                      <a:pt x="235" y="1"/>
                      <a:pt x="235" y="2"/>
                    </a:cubicBezTo>
                    <a:cubicBezTo>
                      <a:pt x="235" y="158"/>
                      <a:pt x="235" y="158"/>
                      <a:pt x="235" y="158"/>
                    </a:cubicBezTo>
                    <a:cubicBezTo>
                      <a:pt x="235" y="159"/>
                      <a:pt x="234" y="159"/>
                      <a:pt x="233" y="159"/>
                    </a:cubicBezTo>
                    <a:moveTo>
                      <a:pt x="15" y="146"/>
                    </a:moveTo>
                    <a:cubicBezTo>
                      <a:pt x="220" y="146"/>
                      <a:pt x="220" y="146"/>
                      <a:pt x="220" y="146"/>
                    </a:cubicBezTo>
                    <a:cubicBezTo>
                      <a:pt x="221" y="146"/>
                      <a:pt x="221" y="145"/>
                      <a:pt x="221" y="145"/>
                    </a:cubicBezTo>
                    <a:cubicBezTo>
                      <a:pt x="221" y="15"/>
                      <a:pt x="221" y="15"/>
                      <a:pt x="221" y="15"/>
                    </a:cubicBezTo>
                    <a:cubicBezTo>
                      <a:pt x="221" y="15"/>
                      <a:pt x="221" y="14"/>
                      <a:pt x="220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4" y="15"/>
                      <a:pt x="14" y="15"/>
                    </a:cubicBezTo>
                    <a:cubicBezTo>
                      <a:pt x="14" y="145"/>
                      <a:pt x="14" y="145"/>
                      <a:pt x="14" y="145"/>
                    </a:cubicBezTo>
                    <a:cubicBezTo>
                      <a:pt x="14" y="145"/>
                      <a:pt x="14" y="146"/>
                      <a:pt x="15" y="146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124">
                <a:extLst>
                  <a:ext uri="{FF2B5EF4-FFF2-40B4-BE49-F238E27FC236}">
                    <a16:creationId xmlns="" xmlns:a16="http://schemas.microsoft.com/office/drawing/2014/main" id="{5B94D517-5B6F-4A01-BD7E-FCE338B8A1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4846" y="1890800"/>
                <a:ext cx="128900" cy="52193"/>
              </a:xfrm>
              <a:custGeom>
                <a:avLst/>
                <a:gdLst>
                  <a:gd name="T0" fmla="*/ 68 w 69"/>
                  <a:gd name="T1" fmla="*/ 28 h 28"/>
                  <a:gd name="T2" fmla="*/ 1 w 69"/>
                  <a:gd name="T3" fmla="*/ 28 h 28"/>
                  <a:gd name="T4" fmla="*/ 0 w 69"/>
                  <a:gd name="T5" fmla="*/ 27 h 28"/>
                  <a:gd name="T6" fmla="*/ 0 w 69"/>
                  <a:gd name="T7" fmla="*/ 1 h 28"/>
                  <a:gd name="T8" fmla="*/ 1 w 69"/>
                  <a:gd name="T9" fmla="*/ 0 h 28"/>
                  <a:gd name="T10" fmla="*/ 68 w 69"/>
                  <a:gd name="T11" fmla="*/ 0 h 28"/>
                  <a:gd name="T12" fmla="*/ 69 w 69"/>
                  <a:gd name="T13" fmla="*/ 1 h 28"/>
                  <a:gd name="T14" fmla="*/ 69 w 69"/>
                  <a:gd name="T15" fmla="*/ 27 h 28"/>
                  <a:gd name="T16" fmla="*/ 68 w 69"/>
                  <a:gd name="T17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28">
                    <a:moveTo>
                      <a:pt x="68" y="28"/>
                    </a:moveTo>
                    <a:cubicBezTo>
                      <a:pt x="1" y="28"/>
                      <a:pt x="1" y="28"/>
                      <a:pt x="1" y="28"/>
                    </a:cubicBezTo>
                    <a:cubicBezTo>
                      <a:pt x="0" y="28"/>
                      <a:pt x="0" y="28"/>
                      <a:pt x="0" y="27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9" y="0"/>
                      <a:pt x="69" y="1"/>
                      <a:pt x="69" y="1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8"/>
                      <a:pt x="69" y="28"/>
                      <a:pt x="68" y="28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125">
                <a:extLst>
                  <a:ext uri="{FF2B5EF4-FFF2-40B4-BE49-F238E27FC236}">
                    <a16:creationId xmlns="" xmlns:a16="http://schemas.microsoft.com/office/drawing/2014/main" id="{E9295422-4240-4A48-BB98-C9EE5766ED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1661" y="1981742"/>
                <a:ext cx="476061" cy="24515"/>
              </a:xfrm>
              <a:custGeom>
                <a:avLst/>
                <a:gdLst>
                  <a:gd name="T0" fmla="*/ 252 w 255"/>
                  <a:gd name="T1" fmla="*/ 13 h 13"/>
                  <a:gd name="T2" fmla="*/ 3 w 255"/>
                  <a:gd name="T3" fmla="*/ 13 h 13"/>
                  <a:gd name="T4" fmla="*/ 0 w 255"/>
                  <a:gd name="T5" fmla="*/ 10 h 13"/>
                  <a:gd name="T6" fmla="*/ 0 w 255"/>
                  <a:gd name="T7" fmla="*/ 1 h 13"/>
                  <a:gd name="T8" fmla="*/ 0 w 255"/>
                  <a:gd name="T9" fmla="*/ 0 h 13"/>
                  <a:gd name="T10" fmla="*/ 255 w 255"/>
                  <a:gd name="T11" fmla="*/ 0 h 13"/>
                  <a:gd name="T12" fmla="*/ 255 w 255"/>
                  <a:gd name="T13" fmla="*/ 1 h 13"/>
                  <a:gd name="T14" fmla="*/ 255 w 255"/>
                  <a:gd name="T15" fmla="*/ 10 h 13"/>
                  <a:gd name="T16" fmla="*/ 252 w 255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5" h="13">
                    <a:moveTo>
                      <a:pt x="252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1" y="13"/>
                      <a:pt x="0" y="12"/>
                      <a:pt x="0" y="1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55" y="0"/>
                      <a:pt x="255" y="0"/>
                      <a:pt x="255" y="0"/>
                    </a:cubicBezTo>
                    <a:cubicBezTo>
                      <a:pt x="255" y="0"/>
                      <a:pt x="255" y="0"/>
                      <a:pt x="255" y="1"/>
                    </a:cubicBezTo>
                    <a:cubicBezTo>
                      <a:pt x="255" y="10"/>
                      <a:pt x="255" y="10"/>
                      <a:pt x="255" y="10"/>
                    </a:cubicBezTo>
                    <a:cubicBezTo>
                      <a:pt x="255" y="12"/>
                      <a:pt x="254" y="13"/>
                      <a:pt x="252" y="13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87" name="Group 86">
            <a:extLst>
              <a:ext uri="{FF2B5EF4-FFF2-40B4-BE49-F238E27FC236}">
                <a16:creationId xmlns="" xmlns:a16="http://schemas.microsoft.com/office/drawing/2014/main" id="{FBEEC630-DD2B-428C-A73C-51809A6034E2}"/>
              </a:ext>
            </a:extLst>
          </p:cNvPr>
          <p:cNvGrpSpPr/>
          <p:nvPr/>
        </p:nvGrpSpPr>
        <p:grpSpPr>
          <a:xfrm>
            <a:off x="9546537" y="4637877"/>
            <a:ext cx="1269890" cy="921752"/>
            <a:chOff x="10444576" y="4320676"/>
            <a:chExt cx="1270551" cy="955949"/>
          </a:xfrm>
        </p:grpSpPr>
        <p:sp>
          <p:nvSpPr>
            <p:cNvPr id="88" name="Rectangle 87">
              <a:extLst>
                <a:ext uri="{FF2B5EF4-FFF2-40B4-BE49-F238E27FC236}">
                  <a16:creationId xmlns="" xmlns:a16="http://schemas.microsoft.com/office/drawing/2014/main" id="{47B13F67-50BE-4414-A0B0-964905C74EFA}"/>
                </a:ext>
              </a:extLst>
            </p:cNvPr>
            <p:cNvSpPr/>
            <p:nvPr/>
          </p:nvSpPr>
          <p:spPr>
            <a:xfrm>
              <a:off x="10444576" y="4320676"/>
              <a:ext cx="1270551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Store Associate Messaging²</a:t>
              </a:r>
            </a:p>
          </p:txBody>
        </p:sp>
        <p:sp>
          <p:nvSpPr>
            <p:cNvPr id="89" name="Freeform 116">
              <a:extLst>
                <a:ext uri="{FF2B5EF4-FFF2-40B4-BE49-F238E27FC236}">
                  <a16:creationId xmlns="" xmlns:a16="http://schemas.microsoft.com/office/drawing/2014/main" id="{764DB769-0060-4525-87FF-4925F8899A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85536" y="4499027"/>
              <a:ext cx="277329" cy="447370"/>
            </a:xfrm>
            <a:custGeom>
              <a:avLst/>
              <a:gdLst>
                <a:gd name="T0" fmla="*/ 102 w 116"/>
                <a:gd name="T1" fmla="*/ 187 h 187"/>
                <a:gd name="T2" fmla="*/ 15 w 116"/>
                <a:gd name="T3" fmla="*/ 187 h 187"/>
                <a:gd name="T4" fmla="*/ 0 w 116"/>
                <a:gd name="T5" fmla="*/ 173 h 187"/>
                <a:gd name="T6" fmla="*/ 0 w 116"/>
                <a:gd name="T7" fmla="*/ 14 h 187"/>
                <a:gd name="T8" fmla="*/ 15 w 116"/>
                <a:gd name="T9" fmla="*/ 0 h 187"/>
                <a:gd name="T10" fmla="*/ 102 w 116"/>
                <a:gd name="T11" fmla="*/ 0 h 187"/>
                <a:gd name="T12" fmla="*/ 116 w 116"/>
                <a:gd name="T13" fmla="*/ 14 h 187"/>
                <a:gd name="T14" fmla="*/ 116 w 116"/>
                <a:gd name="T15" fmla="*/ 173 h 187"/>
                <a:gd name="T16" fmla="*/ 102 w 116"/>
                <a:gd name="T17" fmla="*/ 187 h 187"/>
                <a:gd name="T18" fmla="*/ 15 w 116"/>
                <a:gd name="T19" fmla="*/ 24 h 187"/>
                <a:gd name="T20" fmla="*/ 11 w 116"/>
                <a:gd name="T21" fmla="*/ 28 h 187"/>
                <a:gd name="T22" fmla="*/ 11 w 116"/>
                <a:gd name="T23" fmla="*/ 173 h 187"/>
                <a:gd name="T24" fmla="*/ 15 w 116"/>
                <a:gd name="T25" fmla="*/ 177 h 187"/>
                <a:gd name="T26" fmla="*/ 102 w 116"/>
                <a:gd name="T27" fmla="*/ 177 h 187"/>
                <a:gd name="T28" fmla="*/ 106 w 116"/>
                <a:gd name="T29" fmla="*/ 173 h 187"/>
                <a:gd name="T30" fmla="*/ 106 w 116"/>
                <a:gd name="T31" fmla="*/ 28 h 187"/>
                <a:gd name="T32" fmla="*/ 102 w 116"/>
                <a:gd name="T33" fmla="*/ 24 h 187"/>
                <a:gd name="T34" fmla="*/ 15 w 116"/>
                <a:gd name="T35" fmla="*/ 24 h 187"/>
                <a:gd name="T36" fmla="*/ 74 w 116"/>
                <a:gd name="T37" fmla="*/ 12 h 187"/>
                <a:gd name="T38" fmla="*/ 71 w 116"/>
                <a:gd name="T39" fmla="*/ 9 h 187"/>
                <a:gd name="T40" fmla="*/ 46 w 116"/>
                <a:gd name="T41" fmla="*/ 9 h 187"/>
                <a:gd name="T42" fmla="*/ 43 w 116"/>
                <a:gd name="T43" fmla="*/ 12 h 187"/>
                <a:gd name="T44" fmla="*/ 46 w 116"/>
                <a:gd name="T45" fmla="*/ 14 h 187"/>
                <a:gd name="T46" fmla="*/ 71 w 116"/>
                <a:gd name="T47" fmla="*/ 14 h 187"/>
                <a:gd name="T48" fmla="*/ 74 w 116"/>
                <a:gd name="T49" fmla="*/ 12 h 187"/>
                <a:gd name="T50" fmla="*/ 98 w 116"/>
                <a:gd name="T51" fmla="*/ 7 h 187"/>
                <a:gd name="T52" fmla="*/ 93 w 116"/>
                <a:gd name="T53" fmla="*/ 12 h 187"/>
                <a:gd name="T54" fmla="*/ 98 w 116"/>
                <a:gd name="T55" fmla="*/ 17 h 187"/>
                <a:gd name="T56" fmla="*/ 103 w 116"/>
                <a:gd name="T57" fmla="*/ 12 h 187"/>
                <a:gd name="T58" fmla="*/ 98 w 116"/>
                <a:gd name="T59" fmla="*/ 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6" h="187">
                  <a:moveTo>
                    <a:pt x="102" y="187"/>
                  </a:moveTo>
                  <a:cubicBezTo>
                    <a:pt x="15" y="187"/>
                    <a:pt x="15" y="187"/>
                    <a:pt x="15" y="187"/>
                  </a:cubicBezTo>
                  <a:cubicBezTo>
                    <a:pt x="7" y="187"/>
                    <a:pt x="0" y="181"/>
                    <a:pt x="0" y="17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10" y="0"/>
                    <a:pt x="116" y="7"/>
                    <a:pt x="116" y="14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116" y="181"/>
                    <a:pt x="110" y="187"/>
                    <a:pt x="102" y="187"/>
                  </a:cubicBezTo>
                  <a:moveTo>
                    <a:pt x="15" y="24"/>
                  </a:moveTo>
                  <a:cubicBezTo>
                    <a:pt x="12" y="24"/>
                    <a:pt x="11" y="25"/>
                    <a:pt x="11" y="28"/>
                  </a:cubicBezTo>
                  <a:cubicBezTo>
                    <a:pt x="11" y="173"/>
                    <a:pt x="11" y="173"/>
                    <a:pt x="11" y="173"/>
                  </a:cubicBezTo>
                  <a:cubicBezTo>
                    <a:pt x="11" y="175"/>
                    <a:pt x="12" y="177"/>
                    <a:pt x="15" y="177"/>
                  </a:cubicBezTo>
                  <a:cubicBezTo>
                    <a:pt x="102" y="177"/>
                    <a:pt x="102" y="177"/>
                    <a:pt x="102" y="177"/>
                  </a:cubicBezTo>
                  <a:cubicBezTo>
                    <a:pt x="104" y="177"/>
                    <a:pt x="106" y="175"/>
                    <a:pt x="106" y="173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25"/>
                    <a:pt x="104" y="24"/>
                    <a:pt x="102" y="24"/>
                  </a:cubicBezTo>
                  <a:lnTo>
                    <a:pt x="15" y="24"/>
                  </a:lnTo>
                  <a:close/>
                  <a:moveTo>
                    <a:pt x="74" y="12"/>
                  </a:moveTo>
                  <a:cubicBezTo>
                    <a:pt x="74" y="10"/>
                    <a:pt x="73" y="9"/>
                    <a:pt x="71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4" y="9"/>
                    <a:pt x="43" y="10"/>
                    <a:pt x="43" y="12"/>
                  </a:cubicBezTo>
                  <a:cubicBezTo>
                    <a:pt x="43" y="13"/>
                    <a:pt x="44" y="14"/>
                    <a:pt x="46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3" y="14"/>
                    <a:pt x="74" y="13"/>
                    <a:pt x="74" y="12"/>
                  </a:cubicBezTo>
                  <a:moveTo>
                    <a:pt x="98" y="7"/>
                  </a:moveTo>
                  <a:cubicBezTo>
                    <a:pt x="95" y="7"/>
                    <a:pt x="93" y="9"/>
                    <a:pt x="93" y="12"/>
                  </a:cubicBezTo>
                  <a:cubicBezTo>
                    <a:pt x="93" y="15"/>
                    <a:pt x="95" y="17"/>
                    <a:pt x="98" y="17"/>
                  </a:cubicBezTo>
                  <a:cubicBezTo>
                    <a:pt x="101" y="17"/>
                    <a:pt x="103" y="15"/>
                    <a:pt x="103" y="12"/>
                  </a:cubicBezTo>
                  <a:cubicBezTo>
                    <a:pt x="103" y="9"/>
                    <a:pt x="101" y="7"/>
                    <a:pt x="98" y="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>
                <a:lnSpc>
                  <a:spcPct val="90000"/>
                </a:lnSpc>
              </a:pPr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0" name="Freeform 29">
              <a:extLst>
                <a:ext uri="{FF2B5EF4-FFF2-40B4-BE49-F238E27FC236}">
                  <a16:creationId xmlns="" xmlns:a16="http://schemas.microsoft.com/office/drawing/2014/main" id="{38EF4773-0EDB-42E3-9B51-02B20B9BC5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86246" y="4491257"/>
              <a:ext cx="513381" cy="374730"/>
            </a:xfrm>
            <a:custGeom>
              <a:avLst/>
              <a:gdLst>
                <a:gd name="T0" fmla="*/ 232 w 232"/>
                <a:gd name="T1" fmla="*/ 93 h 169"/>
                <a:gd name="T2" fmla="*/ 160 w 232"/>
                <a:gd name="T3" fmla="*/ 41 h 169"/>
                <a:gd name="T4" fmla="*/ 134 w 232"/>
                <a:gd name="T5" fmla="*/ 45 h 169"/>
                <a:gd name="T6" fmla="*/ 67 w 232"/>
                <a:gd name="T7" fmla="*/ 0 h 169"/>
                <a:gd name="T8" fmla="*/ 0 w 232"/>
                <a:gd name="T9" fmla="*/ 47 h 169"/>
                <a:gd name="T10" fmla="*/ 49 w 232"/>
                <a:gd name="T11" fmla="*/ 92 h 169"/>
                <a:gd name="T12" fmla="*/ 50 w 232"/>
                <a:gd name="T13" fmla="*/ 94 h 169"/>
                <a:gd name="T14" fmla="*/ 35 w 232"/>
                <a:gd name="T15" fmla="*/ 111 h 169"/>
                <a:gd name="T16" fmla="*/ 37 w 232"/>
                <a:gd name="T17" fmla="*/ 118 h 169"/>
                <a:gd name="T18" fmla="*/ 81 w 232"/>
                <a:gd name="T19" fmla="*/ 94 h 169"/>
                <a:gd name="T20" fmla="*/ 84 w 232"/>
                <a:gd name="T21" fmla="*/ 92 h 169"/>
                <a:gd name="T22" fmla="*/ 88 w 232"/>
                <a:gd name="T23" fmla="*/ 91 h 169"/>
                <a:gd name="T24" fmla="*/ 88 w 232"/>
                <a:gd name="T25" fmla="*/ 93 h 169"/>
                <a:gd name="T26" fmla="*/ 141 w 232"/>
                <a:gd name="T27" fmla="*/ 143 h 169"/>
                <a:gd name="T28" fmla="*/ 142 w 232"/>
                <a:gd name="T29" fmla="*/ 143 h 169"/>
                <a:gd name="T30" fmla="*/ 186 w 232"/>
                <a:gd name="T31" fmla="*/ 169 h 169"/>
                <a:gd name="T32" fmla="*/ 191 w 232"/>
                <a:gd name="T33" fmla="*/ 169 h 169"/>
                <a:gd name="T34" fmla="*/ 200 w 232"/>
                <a:gd name="T35" fmla="*/ 162 h 169"/>
                <a:gd name="T36" fmla="*/ 195 w 232"/>
                <a:gd name="T37" fmla="*/ 153 h 169"/>
                <a:gd name="T38" fmla="*/ 183 w 232"/>
                <a:gd name="T39" fmla="*/ 142 h 169"/>
                <a:gd name="T40" fmla="*/ 232 w 232"/>
                <a:gd name="T41" fmla="*/ 93 h 169"/>
                <a:gd name="T42" fmla="*/ 177 w 232"/>
                <a:gd name="T43" fmla="*/ 133 h 169"/>
                <a:gd name="T44" fmla="*/ 172 w 232"/>
                <a:gd name="T45" fmla="*/ 140 h 169"/>
                <a:gd name="T46" fmla="*/ 182 w 232"/>
                <a:gd name="T47" fmla="*/ 157 h 169"/>
                <a:gd name="T48" fmla="*/ 183 w 232"/>
                <a:gd name="T49" fmla="*/ 159 h 169"/>
                <a:gd name="T50" fmla="*/ 150 w 232"/>
                <a:gd name="T51" fmla="*/ 138 h 169"/>
                <a:gd name="T52" fmla="*/ 143 w 232"/>
                <a:gd name="T53" fmla="*/ 133 h 169"/>
                <a:gd name="T54" fmla="*/ 98 w 232"/>
                <a:gd name="T55" fmla="*/ 93 h 169"/>
                <a:gd name="T56" fmla="*/ 160 w 232"/>
                <a:gd name="T57" fmla="*/ 51 h 169"/>
                <a:gd name="T58" fmla="*/ 222 w 232"/>
                <a:gd name="T59" fmla="*/ 93 h 169"/>
                <a:gd name="T60" fmla="*/ 177 w 232"/>
                <a:gd name="T61" fmla="*/ 133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2" h="169">
                  <a:moveTo>
                    <a:pt x="232" y="93"/>
                  </a:moveTo>
                  <a:cubicBezTo>
                    <a:pt x="232" y="64"/>
                    <a:pt x="200" y="41"/>
                    <a:pt x="160" y="41"/>
                  </a:cubicBezTo>
                  <a:cubicBezTo>
                    <a:pt x="151" y="41"/>
                    <a:pt x="142" y="42"/>
                    <a:pt x="134" y="45"/>
                  </a:cubicBezTo>
                  <a:cubicBezTo>
                    <a:pt x="132" y="20"/>
                    <a:pt x="103" y="0"/>
                    <a:pt x="67" y="0"/>
                  </a:cubicBezTo>
                  <a:cubicBezTo>
                    <a:pt x="30" y="0"/>
                    <a:pt x="0" y="21"/>
                    <a:pt x="0" y="47"/>
                  </a:cubicBezTo>
                  <a:cubicBezTo>
                    <a:pt x="0" y="68"/>
                    <a:pt x="20" y="86"/>
                    <a:pt x="49" y="92"/>
                  </a:cubicBezTo>
                  <a:cubicBezTo>
                    <a:pt x="50" y="92"/>
                    <a:pt x="50" y="93"/>
                    <a:pt x="50" y="94"/>
                  </a:cubicBezTo>
                  <a:cubicBezTo>
                    <a:pt x="50" y="103"/>
                    <a:pt x="37" y="110"/>
                    <a:pt x="35" y="111"/>
                  </a:cubicBezTo>
                  <a:cubicBezTo>
                    <a:pt x="32" y="112"/>
                    <a:pt x="29" y="116"/>
                    <a:pt x="37" y="118"/>
                  </a:cubicBezTo>
                  <a:cubicBezTo>
                    <a:pt x="49" y="120"/>
                    <a:pt x="72" y="112"/>
                    <a:pt x="81" y="94"/>
                  </a:cubicBezTo>
                  <a:cubicBezTo>
                    <a:pt x="81" y="93"/>
                    <a:pt x="82" y="92"/>
                    <a:pt x="84" y="92"/>
                  </a:cubicBezTo>
                  <a:cubicBezTo>
                    <a:pt x="86" y="91"/>
                    <a:pt x="87" y="91"/>
                    <a:pt x="88" y="91"/>
                  </a:cubicBezTo>
                  <a:cubicBezTo>
                    <a:pt x="88" y="91"/>
                    <a:pt x="88" y="92"/>
                    <a:pt x="88" y="93"/>
                  </a:cubicBezTo>
                  <a:cubicBezTo>
                    <a:pt x="88" y="116"/>
                    <a:pt x="110" y="137"/>
                    <a:pt x="141" y="143"/>
                  </a:cubicBezTo>
                  <a:cubicBezTo>
                    <a:pt x="141" y="143"/>
                    <a:pt x="141" y="143"/>
                    <a:pt x="142" y="143"/>
                  </a:cubicBezTo>
                  <a:cubicBezTo>
                    <a:pt x="150" y="160"/>
                    <a:pt x="171" y="169"/>
                    <a:pt x="186" y="169"/>
                  </a:cubicBezTo>
                  <a:cubicBezTo>
                    <a:pt x="188" y="169"/>
                    <a:pt x="189" y="169"/>
                    <a:pt x="191" y="169"/>
                  </a:cubicBezTo>
                  <a:cubicBezTo>
                    <a:pt x="197" y="168"/>
                    <a:pt x="199" y="164"/>
                    <a:pt x="200" y="162"/>
                  </a:cubicBezTo>
                  <a:cubicBezTo>
                    <a:pt x="200" y="158"/>
                    <a:pt x="198" y="154"/>
                    <a:pt x="195" y="153"/>
                  </a:cubicBezTo>
                  <a:cubicBezTo>
                    <a:pt x="191" y="151"/>
                    <a:pt x="185" y="146"/>
                    <a:pt x="183" y="142"/>
                  </a:cubicBezTo>
                  <a:cubicBezTo>
                    <a:pt x="212" y="135"/>
                    <a:pt x="232" y="115"/>
                    <a:pt x="232" y="93"/>
                  </a:cubicBezTo>
                  <a:moveTo>
                    <a:pt x="177" y="133"/>
                  </a:moveTo>
                  <a:cubicBezTo>
                    <a:pt x="175" y="133"/>
                    <a:pt x="171" y="135"/>
                    <a:pt x="172" y="140"/>
                  </a:cubicBezTo>
                  <a:cubicBezTo>
                    <a:pt x="172" y="147"/>
                    <a:pt x="177" y="153"/>
                    <a:pt x="182" y="157"/>
                  </a:cubicBezTo>
                  <a:cubicBezTo>
                    <a:pt x="184" y="158"/>
                    <a:pt x="184" y="159"/>
                    <a:pt x="183" y="159"/>
                  </a:cubicBezTo>
                  <a:cubicBezTo>
                    <a:pt x="172" y="158"/>
                    <a:pt x="157" y="151"/>
                    <a:pt x="150" y="138"/>
                  </a:cubicBezTo>
                  <a:cubicBezTo>
                    <a:pt x="149" y="136"/>
                    <a:pt x="148" y="134"/>
                    <a:pt x="143" y="133"/>
                  </a:cubicBezTo>
                  <a:cubicBezTo>
                    <a:pt x="117" y="128"/>
                    <a:pt x="98" y="111"/>
                    <a:pt x="98" y="93"/>
                  </a:cubicBezTo>
                  <a:cubicBezTo>
                    <a:pt x="98" y="70"/>
                    <a:pt x="126" y="51"/>
                    <a:pt x="160" y="51"/>
                  </a:cubicBezTo>
                  <a:cubicBezTo>
                    <a:pt x="194" y="51"/>
                    <a:pt x="222" y="70"/>
                    <a:pt x="222" y="93"/>
                  </a:cubicBezTo>
                  <a:cubicBezTo>
                    <a:pt x="222" y="111"/>
                    <a:pt x="203" y="128"/>
                    <a:pt x="177" y="13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sp>
        <p:nvSpPr>
          <p:cNvPr id="92" name="Rectangle 91">
            <a:extLst>
              <a:ext uri="{FF2B5EF4-FFF2-40B4-BE49-F238E27FC236}">
                <a16:creationId xmlns="" xmlns:a16="http://schemas.microsoft.com/office/drawing/2014/main" id="{343D3903-30D8-4E69-977A-E5916F38CAE0}"/>
              </a:ext>
            </a:extLst>
          </p:cNvPr>
          <p:cNvSpPr/>
          <p:nvPr/>
        </p:nvSpPr>
        <p:spPr>
          <a:xfrm>
            <a:off x="8636729" y="4637058"/>
            <a:ext cx="913924" cy="922571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Wearables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="" xmlns:a16="http://schemas.microsoft.com/office/drawing/2014/main" id="{B98EEB29-D297-429F-AFD0-DBD1B4F8E56D}"/>
              </a:ext>
            </a:extLst>
          </p:cNvPr>
          <p:cNvGrpSpPr/>
          <p:nvPr/>
        </p:nvGrpSpPr>
        <p:grpSpPr>
          <a:xfrm>
            <a:off x="8928485" y="4802356"/>
            <a:ext cx="356392" cy="435779"/>
            <a:chOff x="3281815" y="4825455"/>
            <a:chExt cx="328972" cy="451545"/>
          </a:xfrm>
        </p:grpSpPr>
        <p:sp>
          <p:nvSpPr>
            <p:cNvPr id="94" name="Freeform 21">
              <a:extLst>
                <a:ext uri="{FF2B5EF4-FFF2-40B4-BE49-F238E27FC236}">
                  <a16:creationId xmlns="" xmlns:a16="http://schemas.microsoft.com/office/drawing/2014/main" id="{15E6631C-5040-499B-BA29-B7D4952532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81815" y="4909279"/>
              <a:ext cx="283897" cy="283897"/>
            </a:xfrm>
            <a:custGeom>
              <a:avLst/>
              <a:gdLst>
                <a:gd name="T0" fmla="*/ 150 w 152"/>
                <a:gd name="T1" fmla="*/ 0 h 152"/>
                <a:gd name="T2" fmla="*/ 1 w 152"/>
                <a:gd name="T3" fmla="*/ 0 h 152"/>
                <a:gd name="T4" fmla="*/ 0 w 152"/>
                <a:gd name="T5" fmla="*/ 2 h 152"/>
                <a:gd name="T6" fmla="*/ 0 w 152"/>
                <a:gd name="T7" fmla="*/ 150 h 152"/>
                <a:gd name="T8" fmla="*/ 1 w 152"/>
                <a:gd name="T9" fmla="*/ 152 h 152"/>
                <a:gd name="T10" fmla="*/ 150 w 152"/>
                <a:gd name="T11" fmla="*/ 152 h 152"/>
                <a:gd name="T12" fmla="*/ 152 w 152"/>
                <a:gd name="T13" fmla="*/ 150 h 152"/>
                <a:gd name="T14" fmla="*/ 152 w 152"/>
                <a:gd name="T15" fmla="*/ 2 h 152"/>
                <a:gd name="T16" fmla="*/ 150 w 152"/>
                <a:gd name="T17" fmla="*/ 0 h 152"/>
                <a:gd name="T18" fmla="*/ 138 w 152"/>
                <a:gd name="T19" fmla="*/ 137 h 152"/>
                <a:gd name="T20" fmla="*/ 137 w 152"/>
                <a:gd name="T21" fmla="*/ 138 h 152"/>
                <a:gd name="T22" fmla="*/ 14 w 152"/>
                <a:gd name="T23" fmla="*/ 138 h 152"/>
                <a:gd name="T24" fmla="*/ 13 w 152"/>
                <a:gd name="T25" fmla="*/ 137 h 152"/>
                <a:gd name="T26" fmla="*/ 13 w 152"/>
                <a:gd name="T27" fmla="*/ 15 h 152"/>
                <a:gd name="T28" fmla="*/ 14 w 152"/>
                <a:gd name="T29" fmla="*/ 14 h 152"/>
                <a:gd name="T30" fmla="*/ 137 w 152"/>
                <a:gd name="T31" fmla="*/ 14 h 152"/>
                <a:gd name="T32" fmla="*/ 138 w 152"/>
                <a:gd name="T33" fmla="*/ 15 h 152"/>
                <a:gd name="T34" fmla="*/ 138 w 152"/>
                <a:gd name="T35" fmla="*/ 13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152">
                  <a:moveTo>
                    <a:pt x="15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1"/>
                    <a:pt x="0" y="152"/>
                    <a:pt x="1" y="152"/>
                  </a:cubicBezTo>
                  <a:cubicBezTo>
                    <a:pt x="150" y="152"/>
                    <a:pt x="150" y="152"/>
                    <a:pt x="150" y="152"/>
                  </a:cubicBezTo>
                  <a:cubicBezTo>
                    <a:pt x="151" y="152"/>
                    <a:pt x="152" y="151"/>
                    <a:pt x="152" y="150"/>
                  </a:cubicBezTo>
                  <a:cubicBezTo>
                    <a:pt x="152" y="2"/>
                    <a:pt x="152" y="2"/>
                    <a:pt x="152" y="2"/>
                  </a:cubicBezTo>
                  <a:cubicBezTo>
                    <a:pt x="152" y="1"/>
                    <a:pt x="151" y="0"/>
                    <a:pt x="150" y="0"/>
                  </a:cubicBezTo>
                  <a:moveTo>
                    <a:pt x="138" y="137"/>
                  </a:moveTo>
                  <a:cubicBezTo>
                    <a:pt x="138" y="138"/>
                    <a:pt x="137" y="138"/>
                    <a:pt x="137" y="138"/>
                  </a:cubicBezTo>
                  <a:cubicBezTo>
                    <a:pt x="14" y="138"/>
                    <a:pt x="14" y="138"/>
                    <a:pt x="14" y="138"/>
                  </a:cubicBezTo>
                  <a:cubicBezTo>
                    <a:pt x="14" y="138"/>
                    <a:pt x="13" y="138"/>
                    <a:pt x="13" y="137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4" y="14"/>
                    <a:pt x="14" y="14"/>
                  </a:cubicBezTo>
                  <a:cubicBezTo>
                    <a:pt x="137" y="14"/>
                    <a:pt x="137" y="14"/>
                    <a:pt x="137" y="14"/>
                  </a:cubicBezTo>
                  <a:cubicBezTo>
                    <a:pt x="137" y="14"/>
                    <a:pt x="138" y="14"/>
                    <a:pt x="138" y="15"/>
                  </a:cubicBezTo>
                  <a:lnTo>
                    <a:pt x="138" y="137"/>
                  </a:ln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5" name="Freeform 22">
              <a:extLst>
                <a:ext uri="{FF2B5EF4-FFF2-40B4-BE49-F238E27FC236}">
                  <a16:creationId xmlns="" xmlns:a16="http://schemas.microsoft.com/office/drawing/2014/main" id="{CFE0B975-874D-42C8-9B50-FD5DE6292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2426" y="4825455"/>
              <a:ext cx="181093" cy="64845"/>
            </a:xfrm>
            <a:custGeom>
              <a:avLst/>
              <a:gdLst>
                <a:gd name="T0" fmla="*/ 90 w 97"/>
                <a:gd name="T1" fmla="*/ 0 h 35"/>
                <a:gd name="T2" fmla="*/ 7 w 97"/>
                <a:gd name="T3" fmla="*/ 0 h 35"/>
                <a:gd name="T4" fmla="*/ 0 w 97"/>
                <a:gd name="T5" fmla="*/ 7 h 35"/>
                <a:gd name="T6" fmla="*/ 0 w 97"/>
                <a:gd name="T7" fmla="*/ 34 h 35"/>
                <a:gd name="T8" fmla="*/ 1 w 97"/>
                <a:gd name="T9" fmla="*/ 35 h 35"/>
                <a:gd name="T10" fmla="*/ 96 w 97"/>
                <a:gd name="T11" fmla="*/ 35 h 35"/>
                <a:gd name="T12" fmla="*/ 97 w 97"/>
                <a:gd name="T13" fmla="*/ 34 h 35"/>
                <a:gd name="T14" fmla="*/ 97 w 97"/>
                <a:gd name="T15" fmla="*/ 7 h 35"/>
                <a:gd name="T16" fmla="*/ 90 w 97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35">
                  <a:moveTo>
                    <a:pt x="9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1" y="35"/>
                    <a:pt x="1" y="35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7" y="35"/>
                    <a:pt x="97" y="34"/>
                    <a:pt x="97" y="34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3"/>
                    <a:pt x="94" y="0"/>
                    <a:pt x="90" y="0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6" name="Freeform 23">
              <a:extLst>
                <a:ext uri="{FF2B5EF4-FFF2-40B4-BE49-F238E27FC236}">
                  <a16:creationId xmlns="" xmlns:a16="http://schemas.microsoft.com/office/drawing/2014/main" id="{96E79F41-6D05-4D11-8697-B8DB32DF2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2426" y="5212155"/>
              <a:ext cx="181093" cy="64845"/>
            </a:xfrm>
            <a:custGeom>
              <a:avLst/>
              <a:gdLst>
                <a:gd name="T0" fmla="*/ 7 w 97"/>
                <a:gd name="T1" fmla="*/ 35 h 35"/>
                <a:gd name="T2" fmla="*/ 90 w 97"/>
                <a:gd name="T3" fmla="*/ 35 h 35"/>
                <a:gd name="T4" fmla="*/ 97 w 97"/>
                <a:gd name="T5" fmla="*/ 28 h 35"/>
                <a:gd name="T6" fmla="*/ 97 w 97"/>
                <a:gd name="T7" fmla="*/ 1 h 35"/>
                <a:gd name="T8" fmla="*/ 96 w 97"/>
                <a:gd name="T9" fmla="*/ 0 h 35"/>
                <a:gd name="T10" fmla="*/ 1 w 97"/>
                <a:gd name="T11" fmla="*/ 0 h 35"/>
                <a:gd name="T12" fmla="*/ 0 w 97"/>
                <a:gd name="T13" fmla="*/ 1 h 35"/>
                <a:gd name="T14" fmla="*/ 0 w 97"/>
                <a:gd name="T15" fmla="*/ 28 h 35"/>
                <a:gd name="T16" fmla="*/ 7 w 97"/>
                <a:gd name="T17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35">
                  <a:moveTo>
                    <a:pt x="7" y="35"/>
                  </a:moveTo>
                  <a:cubicBezTo>
                    <a:pt x="90" y="35"/>
                    <a:pt x="90" y="35"/>
                    <a:pt x="90" y="35"/>
                  </a:cubicBezTo>
                  <a:cubicBezTo>
                    <a:pt x="94" y="35"/>
                    <a:pt x="97" y="32"/>
                    <a:pt x="97" y="28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7" y="1"/>
                    <a:pt x="97" y="0"/>
                    <a:pt x="9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2"/>
                    <a:pt x="3" y="35"/>
                    <a:pt x="7" y="35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7" name="Freeform 24">
              <a:extLst>
                <a:ext uri="{FF2B5EF4-FFF2-40B4-BE49-F238E27FC236}">
                  <a16:creationId xmlns="" xmlns:a16="http://schemas.microsoft.com/office/drawing/2014/main" id="{B52A696A-9303-4AE7-B645-349D7E0824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4691" y="5008129"/>
              <a:ext cx="26096" cy="86197"/>
            </a:xfrm>
            <a:custGeom>
              <a:avLst/>
              <a:gdLst>
                <a:gd name="T0" fmla="*/ 14 w 14"/>
                <a:gd name="T1" fmla="*/ 43 h 46"/>
                <a:gd name="T2" fmla="*/ 14 w 14"/>
                <a:gd name="T3" fmla="*/ 3 h 46"/>
                <a:gd name="T4" fmla="*/ 10 w 14"/>
                <a:gd name="T5" fmla="*/ 0 h 46"/>
                <a:gd name="T6" fmla="*/ 1 w 14"/>
                <a:gd name="T7" fmla="*/ 0 h 46"/>
                <a:gd name="T8" fmla="*/ 0 w 14"/>
                <a:gd name="T9" fmla="*/ 0 h 46"/>
                <a:gd name="T10" fmla="*/ 0 w 14"/>
                <a:gd name="T11" fmla="*/ 45 h 46"/>
                <a:gd name="T12" fmla="*/ 1 w 14"/>
                <a:gd name="T13" fmla="*/ 46 h 46"/>
                <a:gd name="T14" fmla="*/ 10 w 14"/>
                <a:gd name="T15" fmla="*/ 46 h 46"/>
                <a:gd name="T16" fmla="*/ 14 w 14"/>
                <a:gd name="T1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46">
                  <a:moveTo>
                    <a:pt x="14" y="43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1"/>
                    <a:pt x="12" y="0"/>
                    <a:pt x="1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6"/>
                    <a:pt x="1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2" y="46"/>
                    <a:pt x="14" y="45"/>
                    <a:pt x="14" y="43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8" name="Freeform 25">
              <a:extLst>
                <a:ext uri="{FF2B5EF4-FFF2-40B4-BE49-F238E27FC236}">
                  <a16:creationId xmlns="" xmlns:a16="http://schemas.microsoft.com/office/drawing/2014/main" id="{46782C64-4AF9-4CF4-B8DB-A00FA307B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5095908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9" name="Freeform 26">
              <a:extLst>
                <a:ext uri="{FF2B5EF4-FFF2-40B4-BE49-F238E27FC236}">
                  <a16:creationId xmlns="" xmlns:a16="http://schemas.microsoft.com/office/drawing/2014/main" id="{C74CBF71-355E-4185-B7BE-72285F8D3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5095908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0" name="Freeform 27">
              <a:extLst>
                <a:ext uri="{FF2B5EF4-FFF2-40B4-BE49-F238E27FC236}">
                  <a16:creationId xmlns="" xmlns:a16="http://schemas.microsoft.com/office/drawing/2014/main" id="{B3DEFC35-5D16-4627-9C13-8E02CA283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5030271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1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1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1" name="Freeform 28">
              <a:extLst>
                <a:ext uri="{FF2B5EF4-FFF2-40B4-BE49-F238E27FC236}">
                  <a16:creationId xmlns="" xmlns:a16="http://schemas.microsoft.com/office/drawing/2014/main" id="{04F36BD9-46D0-4BED-A2F5-8345F5424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5030271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1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2" name="Freeform 29">
              <a:extLst>
                <a:ext uri="{FF2B5EF4-FFF2-40B4-BE49-F238E27FC236}">
                  <a16:creationId xmlns="" xmlns:a16="http://schemas.microsoft.com/office/drawing/2014/main" id="{F165BB75-276E-430D-8E4B-97E073018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9234" y="5030271"/>
              <a:ext cx="37168" cy="39540"/>
            </a:xfrm>
            <a:custGeom>
              <a:avLst/>
              <a:gdLst>
                <a:gd name="T0" fmla="*/ 20 w 20"/>
                <a:gd name="T1" fmla="*/ 21 h 21"/>
                <a:gd name="T2" fmla="*/ 1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1 w 20"/>
                <a:gd name="T9" fmla="*/ 0 h 21"/>
                <a:gd name="T10" fmla="*/ 20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20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1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1"/>
                    <a:pt x="20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3" name="Freeform 30">
              <a:extLst>
                <a:ext uri="{FF2B5EF4-FFF2-40B4-BE49-F238E27FC236}">
                  <a16:creationId xmlns="" xmlns:a16="http://schemas.microsoft.com/office/drawing/2014/main" id="{EA61F852-55B0-42CA-9A49-9478AA0CEC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4967007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4" name="Freeform 31">
              <a:extLst>
                <a:ext uri="{FF2B5EF4-FFF2-40B4-BE49-F238E27FC236}">
                  <a16:creationId xmlns="" xmlns:a16="http://schemas.microsoft.com/office/drawing/2014/main" id="{6B30E92C-836D-4384-A588-07FBA30DF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4967007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5" name="Freeform 32">
              <a:extLst>
                <a:ext uri="{FF2B5EF4-FFF2-40B4-BE49-F238E27FC236}">
                  <a16:creationId xmlns="" xmlns:a16="http://schemas.microsoft.com/office/drawing/2014/main" id="{52799FC9-EA44-45DF-AC14-4833C9ED8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9234" y="4967007"/>
              <a:ext cx="37168" cy="39540"/>
            </a:xfrm>
            <a:custGeom>
              <a:avLst/>
              <a:gdLst>
                <a:gd name="T0" fmla="*/ 20 w 20"/>
                <a:gd name="T1" fmla="*/ 21 h 21"/>
                <a:gd name="T2" fmla="*/ 1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1 w 20"/>
                <a:gd name="T9" fmla="*/ 0 h 21"/>
                <a:gd name="T10" fmla="*/ 20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20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sp>
        <p:nvSpPr>
          <p:cNvPr id="123" name="Rectangle 122">
            <a:extLst>
              <a:ext uri="{FF2B5EF4-FFF2-40B4-BE49-F238E27FC236}">
                <a16:creationId xmlns="" xmlns:a16="http://schemas.microsoft.com/office/drawing/2014/main" id="{E5A207CC-E442-43E7-8E75-18B7C3F9E120}"/>
              </a:ext>
            </a:extLst>
          </p:cNvPr>
          <p:cNvSpPr/>
          <p:nvPr/>
        </p:nvSpPr>
        <p:spPr>
          <a:xfrm>
            <a:off x="7108351" y="1517075"/>
            <a:ext cx="843169" cy="955451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Zone Controls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4578519" y="1517077"/>
            <a:ext cx="843169" cy="955450"/>
            <a:chOff x="4580904" y="1516081"/>
            <a:chExt cx="843608" cy="955948"/>
          </a:xfrm>
        </p:grpSpPr>
        <p:sp>
          <p:nvSpPr>
            <p:cNvPr id="152" name="Rectangle 151">
              <a:extLst>
                <a:ext uri="{FF2B5EF4-FFF2-40B4-BE49-F238E27FC236}">
                  <a16:creationId xmlns="" xmlns:a16="http://schemas.microsoft.com/office/drawing/2014/main" id="{192C2702-ADF8-4BE2-AB11-9DE24115DB9F}"/>
                </a:ext>
              </a:extLst>
            </p:cNvPr>
            <p:cNvSpPr/>
            <p:nvPr/>
          </p:nvSpPr>
          <p:spPr>
            <a:xfrm>
              <a:off x="4580904" y="1516081"/>
              <a:ext cx="843608" cy="95594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Person Identification</a:t>
              </a:r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="" xmlns:a16="http://schemas.microsoft.com/office/drawing/2014/main" id="{83A7B160-1E0D-4D29-BED1-E45B966B2D0E}"/>
                </a:ext>
              </a:extLst>
            </p:cNvPr>
            <p:cNvGrpSpPr/>
            <p:nvPr/>
          </p:nvGrpSpPr>
          <p:grpSpPr>
            <a:xfrm>
              <a:off x="4828026" y="1632144"/>
              <a:ext cx="349364" cy="519499"/>
              <a:chOff x="6010276" y="2820988"/>
              <a:chExt cx="854075" cy="1269999"/>
            </a:xfrm>
            <a:solidFill>
              <a:schemeClr val="accent2"/>
            </a:solidFill>
          </p:grpSpPr>
          <p:sp>
            <p:nvSpPr>
              <p:cNvPr id="125" name="Freeform 14">
                <a:extLst>
                  <a:ext uri="{FF2B5EF4-FFF2-40B4-BE49-F238E27FC236}">
                    <a16:creationId xmlns="" xmlns:a16="http://schemas.microsoft.com/office/drawing/2014/main" id="{3C406AA6-6806-43E3-BD66-E3BE8CFF53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0276" y="3086100"/>
                <a:ext cx="854075" cy="1004887"/>
              </a:xfrm>
              <a:custGeom>
                <a:avLst/>
                <a:gdLst>
                  <a:gd name="T0" fmla="*/ 56 w 1184"/>
                  <a:gd name="T1" fmla="*/ 472 h 1395"/>
                  <a:gd name="T2" fmla="*/ 282 w 1184"/>
                  <a:gd name="T3" fmla="*/ 369 h 1395"/>
                  <a:gd name="T4" fmla="*/ 403 w 1184"/>
                  <a:gd name="T5" fmla="*/ 50 h 1395"/>
                  <a:gd name="T6" fmla="*/ 475 w 1184"/>
                  <a:gd name="T7" fmla="*/ 0 h 1395"/>
                  <a:gd name="T8" fmla="*/ 631 w 1184"/>
                  <a:gd name="T9" fmla="*/ 0 h 1395"/>
                  <a:gd name="T10" fmla="*/ 666 w 1184"/>
                  <a:gd name="T11" fmla="*/ 8 h 1395"/>
                  <a:gd name="T12" fmla="*/ 976 w 1184"/>
                  <a:gd name="T13" fmla="*/ 163 h 1395"/>
                  <a:gd name="T14" fmla="*/ 1005 w 1184"/>
                  <a:gd name="T15" fmla="*/ 190 h 1395"/>
                  <a:gd name="T16" fmla="*/ 1161 w 1184"/>
                  <a:gd name="T17" fmla="*/ 422 h 1395"/>
                  <a:gd name="T18" fmla="*/ 1139 w 1184"/>
                  <a:gd name="T19" fmla="*/ 529 h 1395"/>
                  <a:gd name="T20" fmla="*/ 1096 w 1184"/>
                  <a:gd name="T21" fmla="*/ 542 h 1395"/>
                  <a:gd name="T22" fmla="*/ 1032 w 1184"/>
                  <a:gd name="T23" fmla="*/ 508 h 1395"/>
                  <a:gd name="T24" fmla="*/ 888 w 1184"/>
                  <a:gd name="T25" fmla="*/ 292 h 1395"/>
                  <a:gd name="T26" fmla="*/ 711 w 1184"/>
                  <a:gd name="T27" fmla="*/ 204 h 1395"/>
                  <a:gd name="T28" fmla="*/ 796 w 1184"/>
                  <a:gd name="T29" fmla="*/ 566 h 1395"/>
                  <a:gd name="T30" fmla="*/ 861 w 1184"/>
                  <a:gd name="T31" fmla="*/ 978 h 1395"/>
                  <a:gd name="T32" fmla="*/ 1080 w 1184"/>
                  <a:gd name="T33" fmla="*/ 1272 h 1395"/>
                  <a:gd name="T34" fmla="*/ 1065 w 1184"/>
                  <a:gd name="T35" fmla="*/ 1380 h 1395"/>
                  <a:gd name="T36" fmla="*/ 1019 w 1184"/>
                  <a:gd name="T37" fmla="*/ 1395 h 1395"/>
                  <a:gd name="T38" fmla="*/ 957 w 1184"/>
                  <a:gd name="T39" fmla="*/ 1364 h 1395"/>
                  <a:gd name="T40" fmla="*/ 731 w 1184"/>
                  <a:gd name="T41" fmla="*/ 1064 h 1395"/>
                  <a:gd name="T42" fmla="*/ 708 w 1184"/>
                  <a:gd name="T43" fmla="*/ 1023 h 1395"/>
                  <a:gd name="T44" fmla="*/ 652 w 1184"/>
                  <a:gd name="T45" fmla="*/ 792 h 1395"/>
                  <a:gd name="T46" fmla="*/ 460 w 1184"/>
                  <a:gd name="T47" fmla="*/ 985 h 1395"/>
                  <a:gd name="T48" fmla="*/ 315 w 1184"/>
                  <a:gd name="T49" fmla="*/ 1346 h 1395"/>
                  <a:gd name="T50" fmla="*/ 243 w 1184"/>
                  <a:gd name="T51" fmla="*/ 1395 h 1395"/>
                  <a:gd name="T52" fmla="*/ 201 w 1184"/>
                  <a:gd name="T53" fmla="*/ 1387 h 1395"/>
                  <a:gd name="T54" fmla="*/ 171 w 1184"/>
                  <a:gd name="T55" fmla="*/ 1289 h 1395"/>
                  <a:gd name="T56" fmla="*/ 326 w 1184"/>
                  <a:gd name="T57" fmla="*/ 901 h 1395"/>
                  <a:gd name="T58" fmla="*/ 336 w 1184"/>
                  <a:gd name="T59" fmla="*/ 884 h 1395"/>
                  <a:gd name="T60" fmla="*/ 514 w 1184"/>
                  <a:gd name="T61" fmla="*/ 612 h 1395"/>
                  <a:gd name="T62" fmla="*/ 459 w 1184"/>
                  <a:gd name="T63" fmla="*/ 341 h 1395"/>
                  <a:gd name="T64" fmla="*/ 416 w 1184"/>
                  <a:gd name="T65" fmla="*/ 453 h 1395"/>
                  <a:gd name="T66" fmla="*/ 376 w 1184"/>
                  <a:gd name="T67" fmla="*/ 497 h 1395"/>
                  <a:gd name="T68" fmla="*/ 120 w 1184"/>
                  <a:gd name="T69" fmla="*/ 613 h 1395"/>
                  <a:gd name="T70" fmla="*/ 88 w 1184"/>
                  <a:gd name="T71" fmla="*/ 620 h 1395"/>
                  <a:gd name="T72" fmla="*/ 17 w 1184"/>
                  <a:gd name="T73" fmla="*/ 574 h 1395"/>
                  <a:gd name="T74" fmla="*/ 56 w 1184"/>
                  <a:gd name="T75" fmla="*/ 472 h 1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84" h="1395">
                    <a:moveTo>
                      <a:pt x="56" y="472"/>
                    </a:moveTo>
                    <a:cubicBezTo>
                      <a:pt x="282" y="369"/>
                      <a:pt x="282" y="369"/>
                      <a:pt x="282" y="369"/>
                    </a:cubicBezTo>
                    <a:cubicBezTo>
                      <a:pt x="403" y="50"/>
                      <a:pt x="403" y="50"/>
                      <a:pt x="403" y="50"/>
                    </a:cubicBezTo>
                    <a:cubicBezTo>
                      <a:pt x="415" y="19"/>
                      <a:pt x="444" y="0"/>
                      <a:pt x="475" y="0"/>
                    </a:cubicBezTo>
                    <a:cubicBezTo>
                      <a:pt x="631" y="0"/>
                      <a:pt x="631" y="0"/>
                      <a:pt x="631" y="0"/>
                    </a:cubicBezTo>
                    <a:cubicBezTo>
                      <a:pt x="631" y="0"/>
                      <a:pt x="655" y="2"/>
                      <a:pt x="666" y="8"/>
                    </a:cubicBezTo>
                    <a:cubicBezTo>
                      <a:pt x="976" y="163"/>
                      <a:pt x="976" y="163"/>
                      <a:pt x="976" y="163"/>
                    </a:cubicBezTo>
                    <a:cubicBezTo>
                      <a:pt x="988" y="169"/>
                      <a:pt x="998" y="178"/>
                      <a:pt x="1005" y="190"/>
                    </a:cubicBezTo>
                    <a:cubicBezTo>
                      <a:pt x="1161" y="422"/>
                      <a:pt x="1161" y="422"/>
                      <a:pt x="1161" y="422"/>
                    </a:cubicBezTo>
                    <a:cubicBezTo>
                      <a:pt x="1184" y="457"/>
                      <a:pt x="1175" y="506"/>
                      <a:pt x="1139" y="529"/>
                    </a:cubicBezTo>
                    <a:cubicBezTo>
                      <a:pt x="1126" y="538"/>
                      <a:pt x="1111" y="542"/>
                      <a:pt x="1096" y="542"/>
                    </a:cubicBezTo>
                    <a:cubicBezTo>
                      <a:pt x="1071" y="542"/>
                      <a:pt x="1046" y="530"/>
                      <a:pt x="1032" y="508"/>
                    </a:cubicBezTo>
                    <a:cubicBezTo>
                      <a:pt x="888" y="292"/>
                      <a:pt x="888" y="292"/>
                      <a:pt x="888" y="292"/>
                    </a:cubicBezTo>
                    <a:cubicBezTo>
                      <a:pt x="711" y="204"/>
                      <a:pt x="711" y="204"/>
                      <a:pt x="711" y="204"/>
                    </a:cubicBezTo>
                    <a:cubicBezTo>
                      <a:pt x="714" y="220"/>
                      <a:pt x="795" y="559"/>
                      <a:pt x="796" y="566"/>
                    </a:cubicBezTo>
                    <a:cubicBezTo>
                      <a:pt x="861" y="978"/>
                      <a:pt x="861" y="978"/>
                      <a:pt x="861" y="978"/>
                    </a:cubicBezTo>
                    <a:cubicBezTo>
                      <a:pt x="1080" y="1272"/>
                      <a:pt x="1080" y="1272"/>
                      <a:pt x="1080" y="1272"/>
                    </a:cubicBezTo>
                    <a:cubicBezTo>
                      <a:pt x="1106" y="1306"/>
                      <a:pt x="1099" y="1354"/>
                      <a:pt x="1065" y="1380"/>
                    </a:cubicBezTo>
                    <a:cubicBezTo>
                      <a:pt x="1051" y="1390"/>
                      <a:pt x="1035" y="1395"/>
                      <a:pt x="1019" y="1395"/>
                    </a:cubicBezTo>
                    <a:cubicBezTo>
                      <a:pt x="995" y="1395"/>
                      <a:pt x="972" y="1385"/>
                      <a:pt x="957" y="1364"/>
                    </a:cubicBezTo>
                    <a:cubicBezTo>
                      <a:pt x="731" y="1064"/>
                      <a:pt x="731" y="1064"/>
                      <a:pt x="731" y="1064"/>
                    </a:cubicBezTo>
                    <a:cubicBezTo>
                      <a:pt x="720" y="1053"/>
                      <a:pt x="712" y="1040"/>
                      <a:pt x="708" y="1023"/>
                    </a:cubicBezTo>
                    <a:cubicBezTo>
                      <a:pt x="652" y="792"/>
                      <a:pt x="652" y="792"/>
                      <a:pt x="652" y="792"/>
                    </a:cubicBezTo>
                    <a:cubicBezTo>
                      <a:pt x="460" y="985"/>
                      <a:pt x="460" y="985"/>
                      <a:pt x="460" y="985"/>
                    </a:cubicBezTo>
                    <a:cubicBezTo>
                      <a:pt x="315" y="1346"/>
                      <a:pt x="315" y="1346"/>
                      <a:pt x="315" y="1346"/>
                    </a:cubicBezTo>
                    <a:cubicBezTo>
                      <a:pt x="303" y="1377"/>
                      <a:pt x="274" y="1395"/>
                      <a:pt x="243" y="1395"/>
                    </a:cubicBezTo>
                    <a:cubicBezTo>
                      <a:pt x="234" y="1395"/>
                      <a:pt x="210" y="1391"/>
                      <a:pt x="201" y="1387"/>
                    </a:cubicBezTo>
                    <a:cubicBezTo>
                      <a:pt x="161" y="1371"/>
                      <a:pt x="155" y="1329"/>
                      <a:pt x="171" y="1289"/>
                    </a:cubicBezTo>
                    <a:cubicBezTo>
                      <a:pt x="326" y="901"/>
                      <a:pt x="326" y="901"/>
                      <a:pt x="326" y="901"/>
                    </a:cubicBezTo>
                    <a:cubicBezTo>
                      <a:pt x="329" y="895"/>
                      <a:pt x="332" y="889"/>
                      <a:pt x="336" y="884"/>
                    </a:cubicBezTo>
                    <a:cubicBezTo>
                      <a:pt x="514" y="612"/>
                      <a:pt x="514" y="612"/>
                      <a:pt x="514" y="612"/>
                    </a:cubicBezTo>
                    <a:cubicBezTo>
                      <a:pt x="459" y="341"/>
                      <a:pt x="459" y="341"/>
                      <a:pt x="459" y="341"/>
                    </a:cubicBezTo>
                    <a:cubicBezTo>
                      <a:pt x="416" y="453"/>
                      <a:pt x="416" y="453"/>
                      <a:pt x="416" y="453"/>
                    </a:cubicBezTo>
                    <a:cubicBezTo>
                      <a:pt x="409" y="473"/>
                      <a:pt x="395" y="488"/>
                      <a:pt x="376" y="497"/>
                    </a:cubicBezTo>
                    <a:cubicBezTo>
                      <a:pt x="120" y="613"/>
                      <a:pt x="120" y="613"/>
                      <a:pt x="120" y="613"/>
                    </a:cubicBezTo>
                    <a:cubicBezTo>
                      <a:pt x="110" y="618"/>
                      <a:pt x="99" y="620"/>
                      <a:pt x="88" y="620"/>
                    </a:cubicBezTo>
                    <a:cubicBezTo>
                      <a:pt x="59" y="620"/>
                      <a:pt x="31" y="603"/>
                      <a:pt x="17" y="574"/>
                    </a:cubicBezTo>
                    <a:cubicBezTo>
                      <a:pt x="0" y="536"/>
                      <a:pt x="17" y="490"/>
                      <a:pt x="56" y="4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126" name="Oval 15">
                <a:extLst>
                  <a:ext uri="{FF2B5EF4-FFF2-40B4-BE49-F238E27FC236}">
                    <a16:creationId xmlns="" xmlns:a16="http://schemas.microsoft.com/office/drawing/2014/main" id="{7B3E5A2B-64A9-458D-B5BC-67B02138D7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7763" y="2820988"/>
                <a:ext cx="234950" cy="23336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="" xmlns:a16="http://schemas.microsoft.com/office/drawing/2014/main" id="{65BC9105-93D1-47CF-92C6-D0F29F36D515}"/>
              </a:ext>
            </a:extLst>
          </p:cNvPr>
          <p:cNvGrpSpPr/>
          <p:nvPr/>
        </p:nvGrpSpPr>
        <p:grpSpPr>
          <a:xfrm>
            <a:off x="6265923" y="1517075"/>
            <a:ext cx="843169" cy="955451"/>
            <a:chOff x="128127" y="2645860"/>
            <a:chExt cx="843608" cy="955949"/>
          </a:xfrm>
        </p:grpSpPr>
        <p:sp>
          <p:nvSpPr>
            <p:cNvPr id="128" name="Rectangle 127">
              <a:extLst>
                <a:ext uri="{FF2B5EF4-FFF2-40B4-BE49-F238E27FC236}">
                  <a16:creationId xmlns="" xmlns:a16="http://schemas.microsoft.com/office/drawing/2014/main" id="{192C2702-ADF8-4BE2-AB11-9DE24115DB9F}"/>
                </a:ext>
              </a:extLst>
            </p:cNvPr>
            <p:cNvSpPr/>
            <p:nvPr/>
          </p:nvSpPr>
          <p:spPr>
            <a:xfrm>
              <a:off x="128127" y="2645860"/>
              <a:ext cx="843608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Customer Tracking</a:t>
              </a:r>
            </a:p>
          </p:txBody>
        </p:sp>
        <p:grpSp>
          <p:nvGrpSpPr>
            <p:cNvPr id="129" name="Group 128">
              <a:extLst>
                <a:ext uri="{FF2B5EF4-FFF2-40B4-BE49-F238E27FC236}">
                  <a16:creationId xmlns="" xmlns:a16="http://schemas.microsoft.com/office/drawing/2014/main" id="{81336406-6D68-4E7F-A868-AE93FB66CE5B}"/>
                </a:ext>
              </a:extLst>
            </p:cNvPr>
            <p:cNvGrpSpPr/>
            <p:nvPr/>
          </p:nvGrpSpPr>
          <p:grpSpPr>
            <a:xfrm>
              <a:off x="367576" y="2776743"/>
              <a:ext cx="325199" cy="491094"/>
              <a:chOff x="7436661" y="45449066"/>
              <a:chExt cx="650399" cy="982189"/>
            </a:xfrm>
            <a:solidFill>
              <a:schemeClr val="accent2"/>
            </a:solidFill>
          </p:grpSpPr>
          <p:grpSp>
            <p:nvGrpSpPr>
              <p:cNvPr id="130" name="Group 129">
                <a:extLst>
                  <a:ext uri="{FF2B5EF4-FFF2-40B4-BE49-F238E27FC236}">
                    <a16:creationId xmlns="" xmlns:a16="http://schemas.microsoft.com/office/drawing/2014/main" id="{9E599ED6-105E-4C6F-B841-F2457BC48206}"/>
                  </a:ext>
                </a:extLst>
              </p:cNvPr>
              <p:cNvGrpSpPr/>
              <p:nvPr/>
            </p:nvGrpSpPr>
            <p:grpSpPr>
              <a:xfrm>
                <a:off x="7436661" y="45449066"/>
                <a:ext cx="247174" cy="723426"/>
                <a:chOff x="7436661" y="45449066"/>
                <a:chExt cx="247174" cy="723426"/>
              </a:xfrm>
              <a:grpFill/>
            </p:grpSpPr>
            <p:sp>
              <p:nvSpPr>
                <p:cNvPr id="134" name="Freeform 664">
                  <a:extLst>
                    <a:ext uri="{FF2B5EF4-FFF2-40B4-BE49-F238E27FC236}">
                      <a16:creationId xmlns="" xmlns:a16="http://schemas.microsoft.com/office/drawing/2014/main" id="{73965C0D-D432-4ABA-80A9-F3CF92BC3165}"/>
                    </a:ext>
                  </a:extLst>
                </p:cNvPr>
                <p:cNvSpPr/>
                <p:nvPr/>
              </p:nvSpPr>
              <p:spPr>
                <a:xfrm>
                  <a:off x="7436661" y="45449066"/>
                  <a:ext cx="247174" cy="542925"/>
                </a:xfrm>
                <a:custGeom>
                  <a:avLst/>
                  <a:gdLst>
                    <a:gd name="connsiteX0" fmla="*/ 105833 w 262466"/>
                    <a:gd name="connsiteY0" fmla="*/ 0 h 533400"/>
                    <a:gd name="connsiteX1" fmla="*/ 0 w 262466"/>
                    <a:gd name="connsiteY1" fmla="*/ 313266 h 533400"/>
                    <a:gd name="connsiteX2" fmla="*/ 114300 w 262466"/>
                    <a:gd name="connsiteY2" fmla="*/ 533400 h 533400"/>
                    <a:gd name="connsiteX3" fmla="*/ 249766 w 262466"/>
                    <a:gd name="connsiteY3" fmla="*/ 529166 h 533400"/>
                    <a:gd name="connsiteX4" fmla="*/ 224366 w 262466"/>
                    <a:gd name="connsiteY4" fmla="*/ 431800 h 533400"/>
                    <a:gd name="connsiteX5" fmla="*/ 262466 w 262466"/>
                    <a:gd name="connsiteY5" fmla="*/ 254000 h 533400"/>
                    <a:gd name="connsiteX6" fmla="*/ 182033 w 262466"/>
                    <a:gd name="connsiteY6" fmla="*/ 122766 h 533400"/>
                    <a:gd name="connsiteX7" fmla="*/ 105833 w 262466"/>
                    <a:gd name="connsiteY7" fmla="*/ 0 h 533400"/>
                    <a:gd name="connsiteX0" fmla="*/ 118533 w 275166"/>
                    <a:gd name="connsiteY0" fmla="*/ 0 h 533400"/>
                    <a:gd name="connsiteX1" fmla="*/ 0 w 275166"/>
                    <a:gd name="connsiteY1" fmla="*/ 283633 h 533400"/>
                    <a:gd name="connsiteX2" fmla="*/ 127000 w 275166"/>
                    <a:gd name="connsiteY2" fmla="*/ 533400 h 533400"/>
                    <a:gd name="connsiteX3" fmla="*/ 262466 w 275166"/>
                    <a:gd name="connsiteY3" fmla="*/ 529166 h 533400"/>
                    <a:gd name="connsiteX4" fmla="*/ 237066 w 275166"/>
                    <a:gd name="connsiteY4" fmla="*/ 431800 h 533400"/>
                    <a:gd name="connsiteX5" fmla="*/ 275166 w 275166"/>
                    <a:gd name="connsiteY5" fmla="*/ 254000 h 533400"/>
                    <a:gd name="connsiteX6" fmla="*/ 194733 w 275166"/>
                    <a:gd name="connsiteY6" fmla="*/ 122766 h 533400"/>
                    <a:gd name="connsiteX7" fmla="*/ 118533 w 275166"/>
                    <a:gd name="connsiteY7" fmla="*/ 0 h 533400"/>
                    <a:gd name="connsiteX0" fmla="*/ 118549 w 275182"/>
                    <a:gd name="connsiteY0" fmla="*/ 0 h 533400"/>
                    <a:gd name="connsiteX1" fmla="*/ 16 w 275182"/>
                    <a:gd name="connsiteY1" fmla="*/ 283633 h 533400"/>
                    <a:gd name="connsiteX2" fmla="*/ 127016 w 275182"/>
                    <a:gd name="connsiteY2" fmla="*/ 533400 h 533400"/>
                    <a:gd name="connsiteX3" fmla="*/ 262482 w 275182"/>
                    <a:gd name="connsiteY3" fmla="*/ 529166 h 533400"/>
                    <a:gd name="connsiteX4" fmla="*/ 237082 w 275182"/>
                    <a:gd name="connsiteY4" fmla="*/ 431800 h 533400"/>
                    <a:gd name="connsiteX5" fmla="*/ 275182 w 275182"/>
                    <a:gd name="connsiteY5" fmla="*/ 254000 h 533400"/>
                    <a:gd name="connsiteX6" fmla="*/ 194749 w 275182"/>
                    <a:gd name="connsiteY6" fmla="*/ 122766 h 533400"/>
                    <a:gd name="connsiteX7" fmla="*/ 118549 w 27518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70 w 275983"/>
                    <a:gd name="connsiteY0" fmla="*/ 0 h 546100"/>
                    <a:gd name="connsiteX1" fmla="*/ 37 w 275983"/>
                    <a:gd name="connsiteY1" fmla="*/ 283633 h 546100"/>
                    <a:gd name="connsiteX2" fmla="*/ 131270 w 275983"/>
                    <a:gd name="connsiteY2" fmla="*/ 546100 h 546100"/>
                    <a:gd name="connsiteX3" fmla="*/ 262503 w 275983"/>
                    <a:gd name="connsiteY3" fmla="*/ 529166 h 546100"/>
                    <a:gd name="connsiteX4" fmla="*/ 237103 w 275983"/>
                    <a:gd name="connsiteY4" fmla="*/ 431800 h 546100"/>
                    <a:gd name="connsiteX5" fmla="*/ 275203 w 275983"/>
                    <a:gd name="connsiteY5" fmla="*/ 254000 h 546100"/>
                    <a:gd name="connsiteX6" fmla="*/ 194770 w 275983"/>
                    <a:gd name="connsiteY6" fmla="*/ 122766 h 546100"/>
                    <a:gd name="connsiteX7" fmla="*/ 118570 w 275983"/>
                    <a:gd name="connsiteY7" fmla="*/ 0 h 546100"/>
                    <a:gd name="connsiteX0" fmla="*/ 93186 w 250599"/>
                    <a:gd name="connsiteY0" fmla="*/ 0 h 546100"/>
                    <a:gd name="connsiteX1" fmla="*/ 53 w 250599"/>
                    <a:gd name="connsiteY1" fmla="*/ 287866 h 546100"/>
                    <a:gd name="connsiteX2" fmla="*/ 105886 w 250599"/>
                    <a:gd name="connsiteY2" fmla="*/ 546100 h 546100"/>
                    <a:gd name="connsiteX3" fmla="*/ 237119 w 250599"/>
                    <a:gd name="connsiteY3" fmla="*/ 529166 h 546100"/>
                    <a:gd name="connsiteX4" fmla="*/ 211719 w 250599"/>
                    <a:gd name="connsiteY4" fmla="*/ 431800 h 546100"/>
                    <a:gd name="connsiteX5" fmla="*/ 249819 w 250599"/>
                    <a:gd name="connsiteY5" fmla="*/ 254000 h 546100"/>
                    <a:gd name="connsiteX6" fmla="*/ 169386 w 250599"/>
                    <a:gd name="connsiteY6" fmla="*/ 122766 h 546100"/>
                    <a:gd name="connsiteX7" fmla="*/ 93186 w 250599"/>
                    <a:gd name="connsiteY7" fmla="*/ 0 h 546100"/>
                    <a:gd name="connsiteX0" fmla="*/ 93186 w 251868"/>
                    <a:gd name="connsiteY0" fmla="*/ 0 h 546100"/>
                    <a:gd name="connsiteX1" fmla="*/ 53 w 251868"/>
                    <a:gd name="connsiteY1" fmla="*/ 287866 h 546100"/>
                    <a:gd name="connsiteX2" fmla="*/ 105886 w 251868"/>
                    <a:gd name="connsiteY2" fmla="*/ 546100 h 546100"/>
                    <a:gd name="connsiteX3" fmla="*/ 237119 w 251868"/>
                    <a:gd name="connsiteY3" fmla="*/ 529166 h 546100"/>
                    <a:gd name="connsiteX4" fmla="*/ 228652 w 251868"/>
                    <a:gd name="connsiteY4" fmla="*/ 419100 h 546100"/>
                    <a:gd name="connsiteX5" fmla="*/ 249819 w 251868"/>
                    <a:gd name="connsiteY5" fmla="*/ 254000 h 546100"/>
                    <a:gd name="connsiteX6" fmla="*/ 169386 w 251868"/>
                    <a:gd name="connsiteY6" fmla="*/ 122766 h 546100"/>
                    <a:gd name="connsiteX7" fmla="*/ 93186 w 25186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311679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4438 w 253178"/>
                    <a:gd name="connsiteY0" fmla="*/ 0 h 542925"/>
                    <a:gd name="connsiteX1" fmla="*/ 1305 w 253178"/>
                    <a:gd name="connsiteY1" fmla="*/ 311679 h 542925"/>
                    <a:gd name="connsiteX2" fmla="*/ 108726 w 253178"/>
                    <a:gd name="connsiteY2" fmla="*/ 542925 h 542925"/>
                    <a:gd name="connsiteX3" fmla="*/ 232021 w 253178"/>
                    <a:gd name="connsiteY3" fmla="*/ 529166 h 542925"/>
                    <a:gd name="connsiteX4" fmla="*/ 229904 w 253178"/>
                    <a:gd name="connsiteY4" fmla="*/ 419100 h 542925"/>
                    <a:gd name="connsiteX5" fmla="*/ 251071 w 253178"/>
                    <a:gd name="connsiteY5" fmla="*/ 254000 h 542925"/>
                    <a:gd name="connsiteX6" fmla="*/ 170638 w 253178"/>
                    <a:gd name="connsiteY6" fmla="*/ 122766 h 542925"/>
                    <a:gd name="connsiteX7" fmla="*/ 94438 w 253178"/>
                    <a:gd name="connsiteY7" fmla="*/ 0 h 542925"/>
                    <a:gd name="connsiteX0" fmla="*/ 94438 w 244281"/>
                    <a:gd name="connsiteY0" fmla="*/ 0 h 542925"/>
                    <a:gd name="connsiteX1" fmla="*/ 1305 w 244281"/>
                    <a:gd name="connsiteY1" fmla="*/ 311679 h 542925"/>
                    <a:gd name="connsiteX2" fmla="*/ 108726 w 244281"/>
                    <a:gd name="connsiteY2" fmla="*/ 542925 h 542925"/>
                    <a:gd name="connsiteX3" fmla="*/ 232021 w 244281"/>
                    <a:gd name="connsiteY3" fmla="*/ 529166 h 542925"/>
                    <a:gd name="connsiteX4" fmla="*/ 229904 w 244281"/>
                    <a:gd name="connsiteY4" fmla="*/ 419100 h 542925"/>
                    <a:gd name="connsiteX5" fmla="*/ 241546 w 244281"/>
                    <a:gd name="connsiteY5" fmla="*/ 249237 h 542925"/>
                    <a:gd name="connsiteX6" fmla="*/ 170638 w 244281"/>
                    <a:gd name="connsiteY6" fmla="*/ 122766 h 542925"/>
                    <a:gd name="connsiteX7" fmla="*/ 94438 w 244281"/>
                    <a:gd name="connsiteY7" fmla="*/ 0 h 542925"/>
                    <a:gd name="connsiteX0" fmla="*/ 94438 w 248689"/>
                    <a:gd name="connsiteY0" fmla="*/ 0 h 542925"/>
                    <a:gd name="connsiteX1" fmla="*/ 1305 w 248689"/>
                    <a:gd name="connsiteY1" fmla="*/ 311679 h 542925"/>
                    <a:gd name="connsiteX2" fmla="*/ 108726 w 248689"/>
                    <a:gd name="connsiteY2" fmla="*/ 542925 h 542925"/>
                    <a:gd name="connsiteX3" fmla="*/ 232021 w 248689"/>
                    <a:gd name="connsiteY3" fmla="*/ 529166 h 542925"/>
                    <a:gd name="connsiteX4" fmla="*/ 229904 w 248689"/>
                    <a:gd name="connsiteY4" fmla="*/ 419100 h 542925"/>
                    <a:gd name="connsiteX5" fmla="*/ 246309 w 248689"/>
                    <a:gd name="connsiteY5" fmla="*/ 261937 h 542925"/>
                    <a:gd name="connsiteX6" fmla="*/ 170638 w 248689"/>
                    <a:gd name="connsiteY6" fmla="*/ 122766 h 542925"/>
                    <a:gd name="connsiteX7" fmla="*/ 94438 w 248689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174" h="542925">
                      <a:moveTo>
                        <a:pt x="94438" y="0"/>
                      </a:moveTo>
                      <a:cubicBezTo>
                        <a:pt x="61983" y="26811"/>
                        <a:pt x="-10601" y="232305"/>
                        <a:pt x="1305" y="311679"/>
                      </a:cubicBezTo>
                      <a:cubicBezTo>
                        <a:pt x="13211" y="391053"/>
                        <a:pt x="79270" y="494066"/>
                        <a:pt x="108726" y="542925"/>
                      </a:cubicBezTo>
                      <a:lnTo>
                        <a:pt x="232021" y="529166"/>
                      </a:lnTo>
                      <a:cubicBezTo>
                        <a:pt x="221790" y="488420"/>
                        <a:pt x="227523" y="463638"/>
                        <a:pt x="229904" y="419100"/>
                      </a:cubicBezTo>
                      <a:cubicBezTo>
                        <a:pt x="232285" y="374562"/>
                        <a:pt x="251425" y="311326"/>
                        <a:pt x="246309" y="261937"/>
                      </a:cubicBezTo>
                      <a:cubicBezTo>
                        <a:pt x="241193" y="212548"/>
                        <a:pt x="199125" y="163247"/>
                        <a:pt x="170638" y="122766"/>
                      </a:cubicBezTo>
                      <a:cubicBezTo>
                        <a:pt x="142151" y="82285"/>
                        <a:pt x="118251" y="15522"/>
                        <a:pt x="94438" y="0"/>
                      </a:cubicBezTo>
                      <a:close/>
                    </a:path>
                  </a:pathLst>
                </a:custGeom>
                <a:grpFill/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5" name="Rounded Rectangle 57">
                  <a:extLst>
                    <a:ext uri="{FF2B5EF4-FFF2-40B4-BE49-F238E27FC236}">
                      <a16:creationId xmlns="" xmlns:a16="http://schemas.microsoft.com/office/drawing/2014/main" id="{79E5D4AC-723D-4CB0-B600-04FA5111AA50}"/>
                    </a:ext>
                  </a:extLst>
                </p:cNvPr>
                <p:cNvSpPr/>
                <p:nvPr/>
              </p:nvSpPr>
              <p:spPr>
                <a:xfrm rot="21042704">
                  <a:off x="7568574" y="46058372"/>
                  <a:ext cx="107949" cy="114120"/>
                </a:xfrm>
                <a:custGeom>
                  <a:avLst/>
                  <a:gdLst>
                    <a:gd name="connsiteX0" fmla="*/ 0 w 107949"/>
                    <a:gd name="connsiteY0" fmla="*/ 126 h 106490"/>
                    <a:gd name="connsiteX1" fmla="*/ 51849 w 107949"/>
                    <a:gd name="connsiteY1" fmla="*/ 4751 h 106490"/>
                    <a:gd name="connsiteX2" fmla="*/ 107949 w 107949"/>
                    <a:gd name="connsiteY2" fmla="*/ 126 h 106490"/>
                    <a:gd name="connsiteX3" fmla="*/ 107949 w 107949"/>
                    <a:gd name="connsiteY3" fmla="*/ 52514 h 106490"/>
                    <a:gd name="connsiteX4" fmla="*/ 53974 w 107949"/>
                    <a:gd name="connsiteY4" fmla="*/ 106490 h 106490"/>
                    <a:gd name="connsiteX5" fmla="*/ 53975 w 107949"/>
                    <a:gd name="connsiteY5" fmla="*/ 106486 h 106490"/>
                    <a:gd name="connsiteX6" fmla="*/ 0 w 107949"/>
                    <a:gd name="connsiteY6" fmla="*/ 52514 h 106490"/>
                    <a:gd name="connsiteX7" fmla="*/ 0 w 107949"/>
                    <a:gd name="connsiteY7" fmla="*/ 126 h 10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949" h="106490">
                      <a:moveTo>
                        <a:pt x="0" y="126"/>
                      </a:moveTo>
                      <a:cubicBezTo>
                        <a:pt x="16143" y="-1008"/>
                        <a:pt x="35706" y="5885"/>
                        <a:pt x="51849" y="4751"/>
                      </a:cubicBezTo>
                      <a:lnTo>
                        <a:pt x="107949" y="126"/>
                      </a:lnTo>
                      <a:lnTo>
                        <a:pt x="107949" y="52514"/>
                      </a:lnTo>
                      <a:cubicBezTo>
                        <a:pt x="107949" y="82322"/>
                        <a:pt x="83784" y="106490"/>
                        <a:pt x="53974" y="106490"/>
                      </a:cubicBezTo>
                      <a:cubicBezTo>
                        <a:pt x="53974" y="106489"/>
                        <a:pt x="53975" y="106487"/>
                        <a:pt x="53975" y="106486"/>
                      </a:cubicBezTo>
                      <a:cubicBezTo>
                        <a:pt x="24165" y="106486"/>
                        <a:pt x="0" y="82322"/>
                        <a:pt x="0" y="52514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31" name="Group 130">
                <a:extLst>
                  <a:ext uri="{FF2B5EF4-FFF2-40B4-BE49-F238E27FC236}">
                    <a16:creationId xmlns="" xmlns:a16="http://schemas.microsoft.com/office/drawing/2014/main" id="{FD2047D9-6ACF-4221-BBFC-856FA3E28296}"/>
                  </a:ext>
                </a:extLst>
              </p:cNvPr>
              <p:cNvGrpSpPr/>
              <p:nvPr/>
            </p:nvGrpSpPr>
            <p:grpSpPr>
              <a:xfrm rot="240030" flipH="1">
                <a:off x="7839886" y="45707829"/>
                <a:ext cx="247174" cy="723426"/>
                <a:chOff x="7436661" y="45449066"/>
                <a:chExt cx="247174" cy="723426"/>
              </a:xfrm>
              <a:grpFill/>
            </p:grpSpPr>
            <p:sp>
              <p:nvSpPr>
                <p:cNvPr id="132" name="Freeform 662">
                  <a:extLst>
                    <a:ext uri="{FF2B5EF4-FFF2-40B4-BE49-F238E27FC236}">
                      <a16:creationId xmlns="" xmlns:a16="http://schemas.microsoft.com/office/drawing/2014/main" id="{75A0D4BA-629C-4380-98AF-90AFBD264F38}"/>
                    </a:ext>
                  </a:extLst>
                </p:cNvPr>
                <p:cNvSpPr/>
                <p:nvPr/>
              </p:nvSpPr>
              <p:spPr>
                <a:xfrm>
                  <a:off x="7436661" y="45449066"/>
                  <a:ext cx="247174" cy="542925"/>
                </a:xfrm>
                <a:custGeom>
                  <a:avLst/>
                  <a:gdLst>
                    <a:gd name="connsiteX0" fmla="*/ 105833 w 262466"/>
                    <a:gd name="connsiteY0" fmla="*/ 0 h 533400"/>
                    <a:gd name="connsiteX1" fmla="*/ 0 w 262466"/>
                    <a:gd name="connsiteY1" fmla="*/ 313266 h 533400"/>
                    <a:gd name="connsiteX2" fmla="*/ 114300 w 262466"/>
                    <a:gd name="connsiteY2" fmla="*/ 533400 h 533400"/>
                    <a:gd name="connsiteX3" fmla="*/ 249766 w 262466"/>
                    <a:gd name="connsiteY3" fmla="*/ 529166 h 533400"/>
                    <a:gd name="connsiteX4" fmla="*/ 224366 w 262466"/>
                    <a:gd name="connsiteY4" fmla="*/ 431800 h 533400"/>
                    <a:gd name="connsiteX5" fmla="*/ 262466 w 262466"/>
                    <a:gd name="connsiteY5" fmla="*/ 254000 h 533400"/>
                    <a:gd name="connsiteX6" fmla="*/ 182033 w 262466"/>
                    <a:gd name="connsiteY6" fmla="*/ 122766 h 533400"/>
                    <a:gd name="connsiteX7" fmla="*/ 105833 w 262466"/>
                    <a:gd name="connsiteY7" fmla="*/ 0 h 533400"/>
                    <a:gd name="connsiteX0" fmla="*/ 118533 w 275166"/>
                    <a:gd name="connsiteY0" fmla="*/ 0 h 533400"/>
                    <a:gd name="connsiteX1" fmla="*/ 0 w 275166"/>
                    <a:gd name="connsiteY1" fmla="*/ 283633 h 533400"/>
                    <a:gd name="connsiteX2" fmla="*/ 127000 w 275166"/>
                    <a:gd name="connsiteY2" fmla="*/ 533400 h 533400"/>
                    <a:gd name="connsiteX3" fmla="*/ 262466 w 275166"/>
                    <a:gd name="connsiteY3" fmla="*/ 529166 h 533400"/>
                    <a:gd name="connsiteX4" fmla="*/ 237066 w 275166"/>
                    <a:gd name="connsiteY4" fmla="*/ 431800 h 533400"/>
                    <a:gd name="connsiteX5" fmla="*/ 275166 w 275166"/>
                    <a:gd name="connsiteY5" fmla="*/ 254000 h 533400"/>
                    <a:gd name="connsiteX6" fmla="*/ 194733 w 275166"/>
                    <a:gd name="connsiteY6" fmla="*/ 122766 h 533400"/>
                    <a:gd name="connsiteX7" fmla="*/ 118533 w 275166"/>
                    <a:gd name="connsiteY7" fmla="*/ 0 h 533400"/>
                    <a:gd name="connsiteX0" fmla="*/ 118549 w 275182"/>
                    <a:gd name="connsiteY0" fmla="*/ 0 h 533400"/>
                    <a:gd name="connsiteX1" fmla="*/ 16 w 275182"/>
                    <a:gd name="connsiteY1" fmla="*/ 283633 h 533400"/>
                    <a:gd name="connsiteX2" fmla="*/ 127016 w 275182"/>
                    <a:gd name="connsiteY2" fmla="*/ 533400 h 533400"/>
                    <a:gd name="connsiteX3" fmla="*/ 262482 w 275182"/>
                    <a:gd name="connsiteY3" fmla="*/ 529166 h 533400"/>
                    <a:gd name="connsiteX4" fmla="*/ 237082 w 275182"/>
                    <a:gd name="connsiteY4" fmla="*/ 431800 h 533400"/>
                    <a:gd name="connsiteX5" fmla="*/ 275182 w 275182"/>
                    <a:gd name="connsiteY5" fmla="*/ 254000 h 533400"/>
                    <a:gd name="connsiteX6" fmla="*/ 194749 w 275182"/>
                    <a:gd name="connsiteY6" fmla="*/ 122766 h 533400"/>
                    <a:gd name="connsiteX7" fmla="*/ 118549 w 27518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70 w 275983"/>
                    <a:gd name="connsiteY0" fmla="*/ 0 h 546100"/>
                    <a:gd name="connsiteX1" fmla="*/ 37 w 275983"/>
                    <a:gd name="connsiteY1" fmla="*/ 283633 h 546100"/>
                    <a:gd name="connsiteX2" fmla="*/ 131270 w 275983"/>
                    <a:gd name="connsiteY2" fmla="*/ 546100 h 546100"/>
                    <a:gd name="connsiteX3" fmla="*/ 262503 w 275983"/>
                    <a:gd name="connsiteY3" fmla="*/ 529166 h 546100"/>
                    <a:gd name="connsiteX4" fmla="*/ 237103 w 275983"/>
                    <a:gd name="connsiteY4" fmla="*/ 431800 h 546100"/>
                    <a:gd name="connsiteX5" fmla="*/ 275203 w 275983"/>
                    <a:gd name="connsiteY5" fmla="*/ 254000 h 546100"/>
                    <a:gd name="connsiteX6" fmla="*/ 194770 w 275983"/>
                    <a:gd name="connsiteY6" fmla="*/ 122766 h 546100"/>
                    <a:gd name="connsiteX7" fmla="*/ 118570 w 275983"/>
                    <a:gd name="connsiteY7" fmla="*/ 0 h 546100"/>
                    <a:gd name="connsiteX0" fmla="*/ 93186 w 250599"/>
                    <a:gd name="connsiteY0" fmla="*/ 0 h 546100"/>
                    <a:gd name="connsiteX1" fmla="*/ 53 w 250599"/>
                    <a:gd name="connsiteY1" fmla="*/ 287866 h 546100"/>
                    <a:gd name="connsiteX2" fmla="*/ 105886 w 250599"/>
                    <a:gd name="connsiteY2" fmla="*/ 546100 h 546100"/>
                    <a:gd name="connsiteX3" fmla="*/ 237119 w 250599"/>
                    <a:gd name="connsiteY3" fmla="*/ 529166 h 546100"/>
                    <a:gd name="connsiteX4" fmla="*/ 211719 w 250599"/>
                    <a:gd name="connsiteY4" fmla="*/ 431800 h 546100"/>
                    <a:gd name="connsiteX5" fmla="*/ 249819 w 250599"/>
                    <a:gd name="connsiteY5" fmla="*/ 254000 h 546100"/>
                    <a:gd name="connsiteX6" fmla="*/ 169386 w 250599"/>
                    <a:gd name="connsiteY6" fmla="*/ 122766 h 546100"/>
                    <a:gd name="connsiteX7" fmla="*/ 93186 w 250599"/>
                    <a:gd name="connsiteY7" fmla="*/ 0 h 546100"/>
                    <a:gd name="connsiteX0" fmla="*/ 93186 w 251868"/>
                    <a:gd name="connsiteY0" fmla="*/ 0 h 546100"/>
                    <a:gd name="connsiteX1" fmla="*/ 53 w 251868"/>
                    <a:gd name="connsiteY1" fmla="*/ 287866 h 546100"/>
                    <a:gd name="connsiteX2" fmla="*/ 105886 w 251868"/>
                    <a:gd name="connsiteY2" fmla="*/ 546100 h 546100"/>
                    <a:gd name="connsiteX3" fmla="*/ 237119 w 251868"/>
                    <a:gd name="connsiteY3" fmla="*/ 529166 h 546100"/>
                    <a:gd name="connsiteX4" fmla="*/ 228652 w 251868"/>
                    <a:gd name="connsiteY4" fmla="*/ 419100 h 546100"/>
                    <a:gd name="connsiteX5" fmla="*/ 249819 w 251868"/>
                    <a:gd name="connsiteY5" fmla="*/ 254000 h 546100"/>
                    <a:gd name="connsiteX6" fmla="*/ 169386 w 251868"/>
                    <a:gd name="connsiteY6" fmla="*/ 122766 h 546100"/>
                    <a:gd name="connsiteX7" fmla="*/ 93186 w 25186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311679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4438 w 253178"/>
                    <a:gd name="connsiteY0" fmla="*/ 0 h 542925"/>
                    <a:gd name="connsiteX1" fmla="*/ 1305 w 253178"/>
                    <a:gd name="connsiteY1" fmla="*/ 311679 h 542925"/>
                    <a:gd name="connsiteX2" fmla="*/ 108726 w 253178"/>
                    <a:gd name="connsiteY2" fmla="*/ 542925 h 542925"/>
                    <a:gd name="connsiteX3" fmla="*/ 232021 w 253178"/>
                    <a:gd name="connsiteY3" fmla="*/ 529166 h 542925"/>
                    <a:gd name="connsiteX4" fmla="*/ 229904 w 253178"/>
                    <a:gd name="connsiteY4" fmla="*/ 419100 h 542925"/>
                    <a:gd name="connsiteX5" fmla="*/ 251071 w 253178"/>
                    <a:gd name="connsiteY5" fmla="*/ 254000 h 542925"/>
                    <a:gd name="connsiteX6" fmla="*/ 170638 w 253178"/>
                    <a:gd name="connsiteY6" fmla="*/ 122766 h 542925"/>
                    <a:gd name="connsiteX7" fmla="*/ 94438 w 253178"/>
                    <a:gd name="connsiteY7" fmla="*/ 0 h 542925"/>
                    <a:gd name="connsiteX0" fmla="*/ 94438 w 244281"/>
                    <a:gd name="connsiteY0" fmla="*/ 0 h 542925"/>
                    <a:gd name="connsiteX1" fmla="*/ 1305 w 244281"/>
                    <a:gd name="connsiteY1" fmla="*/ 311679 h 542925"/>
                    <a:gd name="connsiteX2" fmla="*/ 108726 w 244281"/>
                    <a:gd name="connsiteY2" fmla="*/ 542925 h 542925"/>
                    <a:gd name="connsiteX3" fmla="*/ 232021 w 244281"/>
                    <a:gd name="connsiteY3" fmla="*/ 529166 h 542925"/>
                    <a:gd name="connsiteX4" fmla="*/ 229904 w 244281"/>
                    <a:gd name="connsiteY4" fmla="*/ 419100 h 542925"/>
                    <a:gd name="connsiteX5" fmla="*/ 241546 w 244281"/>
                    <a:gd name="connsiteY5" fmla="*/ 249237 h 542925"/>
                    <a:gd name="connsiteX6" fmla="*/ 170638 w 244281"/>
                    <a:gd name="connsiteY6" fmla="*/ 122766 h 542925"/>
                    <a:gd name="connsiteX7" fmla="*/ 94438 w 244281"/>
                    <a:gd name="connsiteY7" fmla="*/ 0 h 542925"/>
                    <a:gd name="connsiteX0" fmla="*/ 94438 w 248689"/>
                    <a:gd name="connsiteY0" fmla="*/ 0 h 542925"/>
                    <a:gd name="connsiteX1" fmla="*/ 1305 w 248689"/>
                    <a:gd name="connsiteY1" fmla="*/ 311679 h 542925"/>
                    <a:gd name="connsiteX2" fmla="*/ 108726 w 248689"/>
                    <a:gd name="connsiteY2" fmla="*/ 542925 h 542925"/>
                    <a:gd name="connsiteX3" fmla="*/ 232021 w 248689"/>
                    <a:gd name="connsiteY3" fmla="*/ 529166 h 542925"/>
                    <a:gd name="connsiteX4" fmla="*/ 229904 w 248689"/>
                    <a:gd name="connsiteY4" fmla="*/ 419100 h 542925"/>
                    <a:gd name="connsiteX5" fmla="*/ 246309 w 248689"/>
                    <a:gd name="connsiteY5" fmla="*/ 261937 h 542925"/>
                    <a:gd name="connsiteX6" fmla="*/ 170638 w 248689"/>
                    <a:gd name="connsiteY6" fmla="*/ 122766 h 542925"/>
                    <a:gd name="connsiteX7" fmla="*/ 94438 w 248689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174" h="542925">
                      <a:moveTo>
                        <a:pt x="94438" y="0"/>
                      </a:moveTo>
                      <a:cubicBezTo>
                        <a:pt x="61983" y="26811"/>
                        <a:pt x="-10601" y="232305"/>
                        <a:pt x="1305" y="311679"/>
                      </a:cubicBezTo>
                      <a:cubicBezTo>
                        <a:pt x="13211" y="391053"/>
                        <a:pt x="79270" y="494066"/>
                        <a:pt x="108726" y="542925"/>
                      </a:cubicBezTo>
                      <a:lnTo>
                        <a:pt x="232021" y="529166"/>
                      </a:lnTo>
                      <a:cubicBezTo>
                        <a:pt x="221790" y="488420"/>
                        <a:pt x="227523" y="463638"/>
                        <a:pt x="229904" y="419100"/>
                      </a:cubicBezTo>
                      <a:cubicBezTo>
                        <a:pt x="232285" y="374562"/>
                        <a:pt x="251425" y="311326"/>
                        <a:pt x="246309" y="261937"/>
                      </a:cubicBezTo>
                      <a:cubicBezTo>
                        <a:pt x="241193" y="212548"/>
                        <a:pt x="199125" y="163247"/>
                        <a:pt x="170638" y="122766"/>
                      </a:cubicBezTo>
                      <a:cubicBezTo>
                        <a:pt x="142151" y="82285"/>
                        <a:pt x="118251" y="15522"/>
                        <a:pt x="94438" y="0"/>
                      </a:cubicBezTo>
                      <a:close/>
                    </a:path>
                  </a:pathLst>
                </a:custGeom>
                <a:grpFill/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" name="Rounded Rectangle 57">
                  <a:extLst>
                    <a:ext uri="{FF2B5EF4-FFF2-40B4-BE49-F238E27FC236}">
                      <a16:creationId xmlns="" xmlns:a16="http://schemas.microsoft.com/office/drawing/2014/main" id="{71E2A4EF-AAC5-4256-B0AE-A17334EC1ECB}"/>
                    </a:ext>
                  </a:extLst>
                </p:cNvPr>
                <p:cNvSpPr/>
                <p:nvPr/>
              </p:nvSpPr>
              <p:spPr>
                <a:xfrm rot="21042704">
                  <a:off x="7568574" y="46058372"/>
                  <a:ext cx="107949" cy="114120"/>
                </a:xfrm>
                <a:custGeom>
                  <a:avLst/>
                  <a:gdLst>
                    <a:gd name="connsiteX0" fmla="*/ 0 w 107949"/>
                    <a:gd name="connsiteY0" fmla="*/ 126 h 106490"/>
                    <a:gd name="connsiteX1" fmla="*/ 51849 w 107949"/>
                    <a:gd name="connsiteY1" fmla="*/ 4751 h 106490"/>
                    <a:gd name="connsiteX2" fmla="*/ 107949 w 107949"/>
                    <a:gd name="connsiteY2" fmla="*/ 126 h 106490"/>
                    <a:gd name="connsiteX3" fmla="*/ 107949 w 107949"/>
                    <a:gd name="connsiteY3" fmla="*/ 52514 h 106490"/>
                    <a:gd name="connsiteX4" fmla="*/ 53974 w 107949"/>
                    <a:gd name="connsiteY4" fmla="*/ 106490 h 106490"/>
                    <a:gd name="connsiteX5" fmla="*/ 53975 w 107949"/>
                    <a:gd name="connsiteY5" fmla="*/ 106486 h 106490"/>
                    <a:gd name="connsiteX6" fmla="*/ 0 w 107949"/>
                    <a:gd name="connsiteY6" fmla="*/ 52514 h 106490"/>
                    <a:gd name="connsiteX7" fmla="*/ 0 w 107949"/>
                    <a:gd name="connsiteY7" fmla="*/ 126 h 10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949" h="106490">
                      <a:moveTo>
                        <a:pt x="0" y="126"/>
                      </a:moveTo>
                      <a:cubicBezTo>
                        <a:pt x="16143" y="-1008"/>
                        <a:pt x="35706" y="5885"/>
                        <a:pt x="51849" y="4751"/>
                      </a:cubicBezTo>
                      <a:lnTo>
                        <a:pt x="107949" y="126"/>
                      </a:lnTo>
                      <a:lnTo>
                        <a:pt x="107949" y="52514"/>
                      </a:lnTo>
                      <a:cubicBezTo>
                        <a:pt x="107949" y="82322"/>
                        <a:pt x="83784" y="106490"/>
                        <a:pt x="53974" y="106490"/>
                      </a:cubicBezTo>
                      <a:cubicBezTo>
                        <a:pt x="53974" y="106489"/>
                        <a:pt x="53975" y="106487"/>
                        <a:pt x="53975" y="106486"/>
                      </a:cubicBezTo>
                      <a:cubicBezTo>
                        <a:pt x="24165" y="106486"/>
                        <a:pt x="0" y="82322"/>
                        <a:pt x="0" y="52514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</p:grpSp>
        </p:grpSp>
      </p:grpSp>
      <p:cxnSp>
        <p:nvCxnSpPr>
          <p:cNvPr id="144" name="Straight Connector 143">
            <a:extLst>
              <a:ext uri="{FF2B5EF4-FFF2-40B4-BE49-F238E27FC236}">
                <a16:creationId xmlns="" xmlns:a16="http://schemas.microsoft.com/office/drawing/2014/main" id="{F7A1C76C-CC96-4709-A88E-8C46473EFC63}"/>
              </a:ext>
            </a:extLst>
          </p:cNvPr>
          <p:cNvCxnSpPr>
            <a:stCxn id="137" idx="0"/>
          </p:cNvCxnSpPr>
          <p:nvPr/>
        </p:nvCxnSpPr>
        <p:spPr>
          <a:xfrm flipH="1" flipV="1">
            <a:off x="1524697" y="4132955"/>
            <a:ext cx="1256" cy="503632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="" xmlns:a16="http://schemas.microsoft.com/office/drawing/2014/main" id="{B178AC4F-908E-40A6-AC5F-B3A95F1F8913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6153816" y="4132953"/>
            <a:ext cx="0" cy="509309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="" xmlns:a16="http://schemas.microsoft.com/office/drawing/2014/main" id="{DD11E834-44AF-4D99-B72D-B3D39696B556}"/>
              </a:ext>
            </a:extLst>
          </p:cNvPr>
          <p:cNvCxnSpPr>
            <a:cxnSpLocks/>
            <a:stCxn id="76" idx="0"/>
          </p:cNvCxnSpPr>
          <p:nvPr/>
        </p:nvCxnSpPr>
        <p:spPr>
          <a:xfrm flipV="1">
            <a:off x="4979866" y="4113488"/>
            <a:ext cx="0" cy="526012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="" xmlns:a16="http://schemas.microsoft.com/office/drawing/2014/main" id="{2D2491C3-8631-4C3A-8A6A-7AB95D9DB91E}"/>
              </a:ext>
            </a:extLst>
          </p:cNvPr>
          <p:cNvCxnSpPr>
            <a:cxnSpLocks/>
          </p:cNvCxnSpPr>
          <p:nvPr/>
        </p:nvCxnSpPr>
        <p:spPr>
          <a:xfrm flipV="1">
            <a:off x="2573054" y="4135311"/>
            <a:ext cx="0" cy="483105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="" xmlns:a16="http://schemas.microsoft.com/office/drawing/2014/main" id="{775BEB9D-4BFF-4825-8982-42BD4036B8C8}"/>
              </a:ext>
            </a:extLst>
          </p:cNvPr>
          <p:cNvCxnSpPr>
            <a:cxnSpLocks/>
            <a:stCxn id="11" idx="0"/>
            <a:endCxn id="79" idx="2"/>
          </p:cNvCxnSpPr>
          <p:nvPr/>
        </p:nvCxnSpPr>
        <p:spPr>
          <a:xfrm flipV="1">
            <a:off x="4045515" y="3007851"/>
            <a:ext cx="0" cy="503634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Connector: Elbow 154">
            <a:extLst>
              <a:ext uri="{FF2B5EF4-FFF2-40B4-BE49-F238E27FC236}">
                <a16:creationId xmlns="" xmlns:a16="http://schemas.microsoft.com/office/drawing/2014/main" id="{929A6A9C-F561-47D1-9E22-08B86B0641FD}"/>
              </a:ext>
            </a:extLst>
          </p:cNvPr>
          <p:cNvCxnSpPr>
            <a:cxnSpLocks/>
            <a:endCxn id="92" idx="0"/>
          </p:cNvCxnSpPr>
          <p:nvPr/>
        </p:nvCxnSpPr>
        <p:spPr>
          <a:xfrm>
            <a:off x="4493710" y="2565978"/>
            <a:ext cx="4599981" cy="2071080"/>
          </a:xfrm>
          <a:prstGeom prst="bentConnector2">
            <a:avLst/>
          </a:prstGeom>
          <a:ln>
            <a:solidFill>
              <a:schemeClr val="tx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ardrop 105"/>
          <p:cNvSpPr/>
          <p:nvPr/>
        </p:nvSpPr>
        <p:spPr>
          <a:xfrm>
            <a:off x="7258874" y="1712144"/>
            <a:ext cx="422184" cy="401659"/>
          </a:xfrm>
          <a:prstGeom prst="teardrop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799"/>
          </a:p>
        </p:txBody>
      </p:sp>
      <p:cxnSp>
        <p:nvCxnSpPr>
          <p:cNvPr id="108" name="Straight Arrow Connector 107"/>
          <p:cNvCxnSpPr/>
          <p:nvPr/>
        </p:nvCxnSpPr>
        <p:spPr>
          <a:xfrm>
            <a:off x="7469967" y="1912974"/>
            <a:ext cx="374796" cy="0"/>
          </a:xfrm>
          <a:prstGeom prst="straightConnector1">
            <a:avLst/>
          </a:prstGeom>
          <a:ln w="34925">
            <a:solidFill>
              <a:schemeClr val="accent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="" xmlns:a16="http://schemas.microsoft.com/office/drawing/2014/main" id="{192C2702-ADF8-4BE2-AB11-9DE24115DB9F}"/>
              </a:ext>
            </a:extLst>
          </p:cNvPr>
          <p:cNvSpPr/>
          <p:nvPr/>
        </p:nvSpPr>
        <p:spPr>
          <a:xfrm>
            <a:off x="5423496" y="1517075"/>
            <a:ext cx="843169" cy="955451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Product Identification</a:t>
            </a:r>
          </a:p>
        </p:txBody>
      </p:sp>
      <p:pic>
        <p:nvPicPr>
          <p:cNvPr id="110" name="Picture 109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21830" y="1681390"/>
            <a:ext cx="284329" cy="4273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15AD10CE-7D49-7F4D-9463-DE82E1925C38}"/>
              </a:ext>
            </a:extLst>
          </p:cNvPr>
          <p:cNvSpPr txBox="1"/>
          <p:nvPr/>
        </p:nvSpPr>
        <p:spPr>
          <a:xfrm>
            <a:off x="1791150" y="5643286"/>
            <a:ext cx="658501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Devices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="" xmlns:a16="http://schemas.microsoft.com/office/drawing/2014/main" id="{A86DEB8B-74F6-4E41-AB5D-41E44E2191D2}"/>
              </a:ext>
            </a:extLst>
          </p:cNvPr>
          <p:cNvSpPr txBox="1"/>
          <p:nvPr/>
        </p:nvSpPr>
        <p:spPr>
          <a:xfrm>
            <a:off x="8624548" y="5643286"/>
            <a:ext cx="2662909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Devices that display actionable alerts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="" xmlns:a16="http://schemas.microsoft.com/office/drawing/2014/main" id="{E0067338-992F-5B49-A180-CADCED4AAEC8}"/>
              </a:ext>
            </a:extLst>
          </p:cNvPr>
          <p:cNvGrpSpPr/>
          <p:nvPr/>
        </p:nvGrpSpPr>
        <p:grpSpPr>
          <a:xfrm>
            <a:off x="2120401" y="4638778"/>
            <a:ext cx="913924" cy="913924"/>
            <a:chOff x="2121505" y="4639408"/>
            <a:chExt cx="914400" cy="914400"/>
          </a:xfrm>
        </p:grpSpPr>
        <p:sp>
          <p:nvSpPr>
            <p:cNvPr id="149" name="Rectangle 148">
              <a:extLst>
                <a:ext uri="{FF2B5EF4-FFF2-40B4-BE49-F238E27FC236}">
                  <a16:creationId xmlns="" xmlns:a16="http://schemas.microsoft.com/office/drawing/2014/main" id="{A86C5ECC-2DE4-44FB-9A1C-E6413D7E3C39}"/>
                </a:ext>
              </a:extLst>
            </p:cNvPr>
            <p:cNvSpPr/>
            <p:nvPr/>
          </p:nvSpPr>
          <p:spPr>
            <a:xfrm>
              <a:off x="2121505" y="4639408"/>
              <a:ext cx="914400" cy="9144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Freezer Door</a:t>
              </a:r>
            </a:p>
          </p:txBody>
        </p:sp>
        <p:sp>
          <p:nvSpPr>
            <p:cNvPr id="33" name="Cube 32">
              <a:extLst>
                <a:ext uri="{FF2B5EF4-FFF2-40B4-BE49-F238E27FC236}">
                  <a16:creationId xmlns="" xmlns:a16="http://schemas.microsoft.com/office/drawing/2014/main" id="{3AC49475-33DF-F141-8A2D-F1EEC582C7B1}"/>
                </a:ext>
              </a:extLst>
            </p:cNvPr>
            <p:cNvSpPr/>
            <p:nvPr/>
          </p:nvSpPr>
          <p:spPr>
            <a:xfrm>
              <a:off x="2333097" y="4840846"/>
              <a:ext cx="541441" cy="338316"/>
            </a:xfrm>
            <a:prstGeom prst="cub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/>
            </a:p>
          </p:txBody>
        </p:sp>
      </p:grpSp>
      <p:sp>
        <p:nvSpPr>
          <p:cNvPr id="107" name="TextBox 106">
            <a:extLst>
              <a:ext uri="{FF2B5EF4-FFF2-40B4-BE49-F238E27FC236}">
                <a16:creationId xmlns="" xmlns:a16="http://schemas.microsoft.com/office/drawing/2014/main" id="{48ABDF70-B4F7-674F-9269-9BD0C9A4C908}"/>
              </a:ext>
            </a:extLst>
          </p:cNvPr>
          <p:cNvSpPr txBox="1"/>
          <p:nvPr/>
        </p:nvSpPr>
        <p:spPr>
          <a:xfrm>
            <a:off x="3841754" y="5634963"/>
            <a:ext cx="3417120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Applications that publish and/or subscribe to data</a:t>
            </a:r>
          </a:p>
        </p:txBody>
      </p:sp>
    </p:spTree>
    <p:extLst>
      <p:ext uri="{BB962C8B-B14F-4D97-AF65-F5344CB8AC3E}">
        <p14:creationId xmlns:p14="http://schemas.microsoft.com/office/powerpoint/2010/main" val="404199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779C6173-C37F-4AE4-BF1F-9545A079CB52}"/>
              </a:ext>
            </a:extLst>
          </p:cNvPr>
          <p:cNvSpPr/>
          <p:nvPr/>
        </p:nvSpPr>
        <p:spPr>
          <a:xfrm>
            <a:off x="5726449" y="4642262"/>
            <a:ext cx="854734" cy="91392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PoS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="" xmlns:a16="http://schemas.microsoft.com/office/drawing/2014/main" id="{A86C5ECC-2DE4-44FB-9A1C-E6413D7E3C39}"/>
              </a:ext>
            </a:extLst>
          </p:cNvPr>
          <p:cNvSpPr/>
          <p:nvPr/>
        </p:nvSpPr>
        <p:spPr>
          <a:xfrm>
            <a:off x="1068990" y="4636587"/>
            <a:ext cx="913924" cy="91392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Camera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6F13FEFB-4E37-4FC2-B60A-F3674BF0D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9DB0-F129-4C7B-8F9B-EB99FE73B310}" type="slidenum">
              <a:rPr lang="en-US" smtClean="0">
                <a:solidFill>
                  <a:prstClr val="white"/>
                </a:solidFill>
              </a:rPr>
              <a:pPr/>
              <a:t>8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C1D32E9D-BC64-44B5-9CA8-FBFB6E535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24459"/>
            <a:ext cx="10972800" cy="1157637"/>
          </a:xfrm>
        </p:spPr>
        <p:txBody>
          <a:bodyPr>
            <a:normAutofit fontScale="90000"/>
          </a:bodyPr>
          <a:lstStyle/>
          <a:p>
            <a:r>
              <a:rPr lang="en-US" sz="4798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Adaptation: </a:t>
            </a:r>
            <a:r>
              <a:rPr lang="en-US" sz="4798" dirty="0" smtClean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Replace </a:t>
            </a:r>
            <a:r>
              <a:rPr lang="en-US" sz="4798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Real </a:t>
            </a:r>
            <a:r>
              <a:rPr lang="en-US" sz="4798" dirty="0" smtClean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with </a:t>
            </a:r>
            <a:r>
              <a:rPr lang="en-US" sz="4798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Virtual Device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56854F40-AA11-48AE-95C8-254855C01815}"/>
              </a:ext>
            </a:extLst>
          </p:cNvPr>
          <p:cNvGrpSpPr>
            <a:grpSpLocks noChangeAspect="1"/>
          </p:cNvGrpSpPr>
          <p:nvPr/>
        </p:nvGrpSpPr>
        <p:grpSpPr>
          <a:xfrm>
            <a:off x="1213085" y="4931233"/>
            <a:ext cx="623222" cy="314124"/>
            <a:chOff x="8313738" y="306388"/>
            <a:chExt cx="393700" cy="198438"/>
          </a:xfrm>
          <a:solidFill>
            <a:schemeClr val="accent2"/>
          </a:solidFill>
        </p:grpSpPr>
        <p:sp>
          <p:nvSpPr>
            <p:cNvPr id="8" name="Freeform 5">
              <a:extLst>
                <a:ext uri="{FF2B5EF4-FFF2-40B4-BE49-F238E27FC236}">
                  <a16:creationId xmlns="" xmlns:a16="http://schemas.microsoft.com/office/drawing/2014/main" id="{2E9A48B7-AB8A-41BB-894B-5AA652DB7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3738" y="306388"/>
              <a:ext cx="393700" cy="198438"/>
            </a:xfrm>
            <a:custGeom>
              <a:avLst/>
              <a:gdLst>
                <a:gd name="T0" fmla="*/ 21333 w 42667"/>
                <a:gd name="T1" fmla="*/ 0 h 21333"/>
                <a:gd name="T2" fmla="*/ 21333 w 42667"/>
                <a:gd name="T3" fmla="*/ 0 h 21333"/>
                <a:gd name="T4" fmla="*/ 0 w 42667"/>
                <a:gd name="T5" fmla="*/ 10666 h 21333"/>
                <a:gd name="T6" fmla="*/ 21333 w 42667"/>
                <a:gd name="T7" fmla="*/ 21333 h 21333"/>
                <a:gd name="T8" fmla="*/ 42667 w 42667"/>
                <a:gd name="T9" fmla="*/ 10666 h 21333"/>
                <a:gd name="T10" fmla="*/ 21333 w 42667"/>
                <a:gd name="T11" fmla="*/ 0 h 21333"/>
                <a:gd name="T12" fmla="*/ 21333 w 42667"/>
                <a:gd name="T13" fmla="*/ 0 h 21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667" h="21333">
                  <a:moveTo>
                    <a:pt x="21333" y="0"/>
                  </a:moveTo>
                  <a:lnTo>
                    <a:pt x="21333" y="0"/>
                  </a:lnTo>
                  <a:cubicBezTo>
                    <a:pt x="12610" y="0"/>
                    <a:pt x="4865" y="4191"/>
                    <a:pt x="0" y="10666"/>
                  </a:cubicBezTo>
                  <a:cubicBezTo>
                    <a:pt x="4865" y="17143"/>
                    <a:pt x="12610" y="21333"/>
                    <a:pt x="21333" y="21333"/>
                  </a:cubicBezTo>
                  <a:cubicBezTo>
                    <a:pt x="30059" y="21333"/>
                    <a:pt x="37801" y="17143"/>
                    <a:pt x="42667" y="10666"/>
                  </a:cubicBezTo>
                  <a:cubicBezTo>
                    <a:pt x="37801" y="4191"/>
                    <a:pt x="30059" y="0"/>
                    <a:pt x="21333" y="0"/>
                  </a:cubicBezTo>
                  <a:lnTo>
                    <a:pt x="21333" y="0"/>
                  </a:lnTo>
                  <a:close/>
                </a:path>
              </a:pathLst>
            </a:custGeom>
            <a:noFill/>
            <a:ln w="30163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="" xmlns:a16="http://schemas.microsoft.com/office/drawing/2014/main" id="{7B9C1385-0C22-425C-98C3-D7A0ED8E8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2163" y="307975"/>
              <a:ext cx="196850" cy="195263"/>
            </a:xfrm>
            <a:custGeom>
              <a:avLst/>
              <a:gdLst>
                <a:gd name="T0" fmla="*/ 21208 w 21208"/>
                <a:gd name="T1" fmla="*/ 10603 h 21207"/>
                <a:gd name="T2" fmla="*/ 21208 w 21208"/>
                <a:gd name="T3" fmla="*/ 10603 h 21207"/>
                <a:gd name="T4" fmla="*/ 10604 w 21208"/>
                <a:gd name="T5" fmla="*/ 21207 h 21207"/>
                <a:gd name="T6" fmla="*/ 0 w 21208"/>
                <a:gd name="T7" fmla="*/ 10603 h 21207"/>
                <a:gd name="T8" fmla="*/ 10604 w 21208"/>
                <a:gd name="T9" fmla="*/ 0 h 21207"/>
                <a:gd name="T10" fmla="*/ 21208 w 21208"/>
                <a:gd name="T11" fmla="*/ 10603 h 21207"/>
                <a:gd name="T12" fmla="*/ 21208 w 21208"/>
                <a:gd name="T13" fmla="*/ 10603 h 21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208" h="21207">
                  <a:moveTo>
                    <a:pt x="21208" y="10603"/>
                  </a:moveTo>
                  <a:lnTo>
                    <a:pt x="21208" y="10603"/>
                  </a:lnTo>
                  <a:cubicBezTo>
                    <a:pt x="21208" y="16460"/>
                    <a:pt x="16462" y="21207"/>
                    <a:pt x="10604" y="21207"/>
                  </a:cubicBezTo>
                  <a:cubicBezTo>
                    <a:pt x="4747" y="21207"/>
                    <a:pt x="0" y="16460"/>
                    <a:pt x="0" y="10603"/>
                  </a:cubicBezTo>
                  <a:cubicBezTo>
                    <a:pt x="0" y="4747"/>
                    <a:pt x="4747" y="0"/>
                    <a:pt x="10604" y="0"/>
                  </a:cubicBezTo>
                  <a:cubicBezTo>
                    <a:pt x="16462" y="0"/>
                    <a:pt x="21208" y="4747"/>
                    <a:pt x="21208" y="10603"/>
                  </a:cubicBezTo>
                  <a:lnTo>
                    <a:pt x="21208" y="10603"/>
                  </a:lnTo>
                  <a:close/>
                </a:path>
              </a:pathLst>
            </a:custGeom>
            <a:noFill/>
            <a:ln w="30163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="" xmlns:a16="http://schemas.microsoft.com/office/drawing/2014/main" id="{6B681EA9-D390-4AD9-8AE7-CBD21770E7AE}"/>
                </a:ext>
              </a:extLst>
            </p:cNvPr>
            <p:cNvSpPr>
              <a:spLocks/>
            </p:cNvSpPr>
            <p:nvPr/>
          </p:nvSpPr>
          <p:spPr bwMode="auto">
            <a:xfrm rot="13440000">
              <a:off x="8453438" y="347663"/>
              <a:ext cx="115888" cy="115888"/>
            </a:xfrm>
            <a:custGeom>
              <a:avLst/>
              <a:gdLst>
                <a:gd name="T0" fmla="*/ 6274 w 12549"/>
                <a:gd name="T1" fmla="*/ 0 h 12549"/>
                <a:gd name="T2" fmla="*/ 6274 w 12549"/>
                <a:gd name="T3" fmla="*/ 0 h 12549"/>
                <a:gd name="T4" fmla="*/ 4426 w 12549"/>
                <a:gd name="T5" fmla="*/ 277 h 12549"/>
                <a:gd name="T6" fmla="*/ 6274 w 12549"/>
                <a:gd name="T7" fmla="*/ 3137 h 12549"/>
                <a:gd name="T8" fmla="*/ 3137 w 12549"/>
                <a:gd name="T9" fmla="*/ 6274 h 12549"/>
                <a:gd name="T10" fmla="*/ 276 w 12549"/>
                <a:gd name="T11" fmla="*/ 4427 h 12549"/>
                <a:gd name="T12" fmla="*/ 0 w 12549"/>
                <a:gd name="T13" fmla="*/ 6274 h 12549"/>
                <a:gd name="T14" fmla="*/ 6274 w 12549"/>
                <a:gd name="T15" fmla="*/ 12549 h 12549"/>
                <a:gd name="T16" fmla="*/ 12549 w 12549"/>
                <a:gd name="T17" fmla="*/ 6274 h 12549"/>
                <a:gd name="T18" fmla="*/ 6274 w 12549"/>
                <a:gd name="T19" fmla="*/ 0 h 12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49" h="12549">
                  <a:moveTo>
                    <a:pt x="6274" y="0"/>
                  </a:moveTo>
                  <a:lnTo>
                    <a:pt x="6274" y="0"/>
                  </a:lnTo>
                  <a:cubicBezTo>
                    <a:pt x="5631" y="0"/>
                    <a:pt x="5010" y="97"/>
                    <a:pt x="4426" y="277"/>
                  </a:cubicBezTo>
                  <a:cubicBezTo>
                    <a:pt x="5515" y="768"/>
                    <a:pt x="6274" y="1864"/>
                    <a:pt x="6274" y="3137"/>
                  </a:cubicBezTo>
                  <a:cubicBezTo>
                    <a:pt x="6274" y="4870"/>
                    <a:pt x="4867" y="6274"/>
                    <a:pt x="3137" y="6274"/>
                  </a:cubicBezTo>
                  <a:cubicBezTo>
                    <a:pt x="1864" y="6274"/>
                    <a:pt x="768" y="5516"/>
                    <a:pt x="276" y="4427"/>
                  </a:cubicBezTo>
                  <a:cubicBezTo>
                    <a:pt x="97" y="5011"/>
                    <a:pt x="0" y="5631"/>
                    <a:pt x="0" y="6274"/>
                  </a:cubicBezTo>
                  <a:cubicBezTo>
                    <a:pt x="0" y="9740"/>
                    <a:pt x="2808" y="12549"/>
                    <a:pt x="6274" y="12549"/>
                  </a:cubicBezTo>
                  <a:cubicBezTo>
                    <a:pt x="9742" y="12549"/>
                    <a:pt x="12549" y="9740"/>
                    <a:pt x="12549" y="6274"/>
                  </a:cubicBezTo>
                  <a:cubicBezTo>
                    <a:pt x="12549" y="2809"/>
                    <a:pt x="9742" y="0"/>
                    <a:pt x="627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307" tIns="45654" rIns="91307" bIns="45654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 b="1">
                <a:solidFill>
                  <a:prstClr val="black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65F2336C-3D2D-4D0A-9B17-056F5C0A712D}"/>
              </a:ext>
            </a:extLst>
          </p:cNvPr>
          <p:cNvSpPr/>
          <p:nvPr/>
        </p:nvSpPr>
        <p:spPr>
          <a:xfrm>
            <a:off x="680988" y="3511485"/>
            <a:ext cx="6729053" cy="62146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r>
              <a:rPr lang="en-US" sz="1799" dirty="0">
                <a:solidFill>
                  <a:prstClr val="white"/>
                </a:solidFill>
              </a:rPr>
              <a:t>Middleware: EdgeX</a:t>
            </a:r>
          </a:p>
        </p:txBody>
      </p:sp>
      <p:sp>
        <p:nvSpPr>
          <p:cNvPr id="14" name="Freeform 374">
            <a:extLst>
              <a:ext uri="{FF2B5EF4-FFF2-40B4-BE49-F238E27FC236}">
                <a16:creationId xmlns="" xmlns:a16="http://schemas.microsoft.com/office/drawing/2014/main" id="{DC68B9BF-8A50-4B47-B78B-C706BD732B9F}"/>
              </a:ext>
            </a:extLst>
          </p:cNvPr>
          <p:cNvSpPr/>
          <p:nvPr/>
        </p:nvSpPr>
        <p:spPr>
          <a:xfrm>
            <a:off x="5925820" y="4749855"/>
            <a:ext cx="394140" cy="522181"/>
          </a:xfrm>
          <a:custGeom>
            <a:avLst/>
            <a:gdLst/>
            <a:ahLst/>
            <a:cxnLst/>
            <a:rect l="l" t="t" r="r" b="b"/>
            <a:pathLst>
              <a:path w="647337" h="734422">
                <a:moveTo>
                  <a:pt x="239862" y="478709"/>
                </a:moveTo>
                <a:cubicBezTo>
                  <a:pt x="238199" y="478445"/>
                  <a:pt x="236638" y="479580"/>
                  <a:pt x="236374" y="481242"/>
                </a:cubicBezTo>
                <a:lnTo>
                  <a:pt x="234467" y="493284"/>
                </a:lnTo>
                <a:cubicBezTo>
                  <a:pt x="234204" y="494946"/>
                  <a:pt x="235339" y="496508"/>
                  <a:pt x="237001" y="496771"/>
                </a:cubicBezTo>
                <a:lnTo>
                  <a:pt x="285168" y="504400"/>
                </a:lnTo>
                <a:cubicBezTo>
                  <a:pt x="286831" y="504664"/>
                  <a:pt x="288392" y="503529"/>
                  <a:pt x="288656" y="501867"/>
                </a:cubicBezTo>
                <a:lnTo>
                  <a:pt x="290563" y="489825"/>
                </a:lnTo>
                <a:cubicBezTo>
                  <a:pt x="290826" y="488163"/>
                  <a:pt x="289692" y="486601"/>
                  <a:pt x="288029" y="486338"/>
                </a:cubicBezTo>
                <a:close/>
                <a:moveTo>
                  <a:pt x="579739" y="240937"/>
                </a:moveTo>
                <a:lnTo>
                  <a:pt x="571030" y="354569"/>
                </a:lnTo>
                <a:lnTo>
                  <a:pt x="608322" y="360375"/>
                </a:lnTo>
                <a:close/>
                <a:moveTo>
                  <a:pt x="551692" y="58057"/>
                </a:moveTo>
                <a:lnTo>
                  <a:pt x="148194" y="75474"/>
                </a:lnTo>
                <a:lnTo>
                  <a:pt x="58206" y="371565"/>
                </a:lnTo>
                <a:lnTo>
                  <a:pt x="473315" y="406400"/>
                </a:lnTo>
                <a:close/>
                <a:moveTo>
                  <a:pt x="592183" y="0"/>
                </a:moveTo>
                <a:lnTo>
                  <a:pt x="635726" y="46445"/>
                </a:lnTo>
                <a:lnTo>
                  <a:pt x="609600" y="179977"/>
                </a:lnTo>
                <a:lnTo>
                  <a:pt x="647337" y="377371"/>
                </a:lnTo>
                <a:lnTo>
                  <a:pt x="627017" y="397691"/>
                </a:lnTo>
                <a:lnTo>
                  <a:pt x="574766" y="388982"/>
                </a:lnTo>
                <a:lnTo>
                  <a:pt x="574766" y="566057"/>
                </a:lnTo>
                <a:lnTo>
                  <a:pt x="606697" y="571862"/>
                </a:lnTo>
                <a:lnTo>
                  <a:pt x="629920" y="583474"/>
                </a:lnTo>
                <a:lnTo>
                  <a:pt x="629920" y="627017"/>
                </a:lnTo>
                <a:lnTo>
                  <a:pt x="577669" y="667657"/>
                </a:lnTo>
                <a:lnTo>
                  <a:pt x="545737" y="656045"/>
                </a:lnTo>
                <a:lnTo>
                  <a:pt x="537029" y="687977"/>
                </a:lnTo>
                <a:lnTo>
                  <a:pt x="464457" y="734422"/>
                </a:lnTo>
                <a:lnTo>
                  <a:pt x="374469" y="717005"/>
                </a:lnTo>
                <a:lnTo>
                  <a:pt x="386080" y="618308"/>
                </a:lnTo>
                <a:lnTo>
                  <a:pt x="371565" y="696685"/>
                </a:lnTo>
                <a:lnTo>
                  <a:pt x="206103" y="664754"/>
                </a:lnTo>
                <a:lnTo>
                  <a:pt x="217714" y="597988"/>
                </a:lnTo>
                <a:lnTo>
                  <a:pt x="194491" y="676365"/>
                </a:lnTo>
                <a:lnTo>
                  <a:pt x="113211" y="661851"/>
                </a:lnTo>
                <a:lnTo>
                  <a:pt x="174171" y="444137"/>
                </a:lnTo>
                <a:lnTo>
                  <a:pt x="14514" y="429622"/>
                </a:lnTo>
                <a:lnTo>
                  <a:pt x="0" y="409302"/>
                </a:lnTo>
                <a:lnTo>
                  <a:pt x="119017" y="290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endParaRPr lang="en-US" sz="800" dirty="0">
              <a:solidFill>
                <a:prstClr val="black"/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="" xmlns:a16="http://schemas.microsoft.com/office/drawing/2014/main" id="{D379F06F-18E8-4B66-ABA0-95E262C8CAB6}"/>
              </a:ext>
            </a:extLst>
          </p:cNvPr>
          <p:cNvGrpSpPr/>
          <p:nvPr/>
        </p:nvGrpSpPr>
        <p:grpSpPr>
          <a:xfrm>
            <a:off x="4522904" y="4639500"/>
            <a:ext cx="913924" cy="913924"/>
            <a:chOff x="8226244" y="5198704"/>
            <a:chExt cx="843608" cy="955949"/>
          </a:xfrm>
        </p:grpSpPr>
        <p:sp>
          <p:nvSpPr>
            <p:cNvPr id="76" name="Rectangle 75">
              <a:extLst>
                <a:ext uri="{FF2B5EF4-FFF2-40B4-BE49-F238E27FC236}">
                  <a16:creationId xmlns="" xmlns:a16="http://schemas.microsoft.com/office/drawing/2014/main" id="{A6226DDD-446A-49AF-A160-948DAF15193D}"/>
                </a:ext>
              </a:extLst>
            </p:cNvPr>
            <p:cNvSpPr/>
            <p:nvPr/>
          </p:nvSpPr>
          <p:spPr>
            <a:xfrm>
              <a:off x="8226244" y="5198704"/>
              <a:ext cx="843608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Digital Signage</a:t>
              </a:r>
            </a:p>
          </p:txBody>
        </p:sp>
        <p:sp>
          <p:nvSpPr>
            <p:cNvPr id="77" name="Freeform 381">
              <a:extLst>
                <a:ext uri="{FF2B5EF4-FFF2-40B4-BE49-F238E27FC236}">
                  <a16:creationId xmlns="" xmlns:a16="http://schemas.microsoft.com/office/drawing/2014/main" id="{41E58429-A95F-4B8C-AF9B-EF1DC7851F5D}"/>
                </a:ext>
              </a:extLst>
            </p:cNvPr>
            <p:cNvSpPr/>
            <p:nvPr/>
          </p:nvSpPr>
          <p:spPr>
            <a:xfrm>
              <a:off x="8519194" y="5279830"/>
              <a:ext cx="241320" cy="606332"/>
            </a:xfrm>
            <a:custGeom>
              <a:avLst/>
              <a:gdLst/>
              <a:ahLst/>
              <a:cxnLst/>
              <a:rect l="l" t="t" r="r" b="b"/>
              <a:pathLst>
                <a:path w="654050" h="1643344">
                  <a:moveTo>
                    <a:pt x="82550" y="1389344"/>
                  </a:moveTo>
                  <a:lnTo>
                    <a:pt x="95250" y="1509994"/>
                  </a:lnTo>
                  <a:lnTo>
                    <a:pt x="571500" y="1389344"/>
                  </a:lnTo>
                  <a:lnTo>
                    <a:pt x="654050" y="1440144"/>
                  </a:lnTo>
                  <a:lnTo>
                    <a:pt x="635000" y="1490944"/>
                  </a:lnTo>
                  <a:lnTo>
                    <a:pt x="406400" y="1535394"/>
                  </a:lnTo>
                  <a:lnTo>
                    <a:pt x="107950" y="1643344"/>
                  </a:lnTo>
                  <a:lnTo>
                    <a:pt x="69850" y="1624294"/>
                  </a:lnTo>
                  <a:lnTo>
                    <a:pt x="69850" y="1522694"/>
                  </a:lnTo>
                  <a:lnTo>
                    <a:pt x="0" y="1478244"/>
                  </a:lnTo>
                  <a:lnTo>
                    <a:pt x="0" y="1427444"/>
                  </a:lnTo>
                  <a:close/>
                  <a:moveTo>
                    <a:pt x="137474" y="38456"/>
                  </a:moveTo>
                  <a:lnTo>
                    <a:pt x="137474" y="932144"/>
                  </a:lnTo>
                  <a:lnTo>
                    <a:pt x="517822" y="872820"/>
                  </a:lnTo>
                  <a:lnTo>
                    <a:pt x="520700" y="800561"/>
                  </a:lnTo>
                  <a:lnTo>
                    <a:pt x="520700" y="73020"/>
                  </a:lnTo>
                  <a:close/>
                  <a:moveTo>
                    <a:pt x="104923" y="0"/>
                  </a:moveTo>
                  <a:lnTo>
                    <a:pt x="549303" y="40591"/>
                  </a:lnTo>
                  <a:lnTo>
                    <a:pt x="549304" y="1373739"/>
                  </a:lnTo>
                  <a:lnTo>
                    <a:pt x="104923" y="148269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="" xmlns:a16="http://schemas.microsoft.com/office/drawing/2014/main" id="{3EEC3E0C-667C-4C0F-8604-2C3F72142326}"/>
              </a:ext>
            </a:extLst>
          </p:cNvPr>
          <p:cNvGrpSpPr/>
          <p:nvPr/>
        </p:nvGrpSpPr>
        <p:grpSpPr>
          <a:xfrm>
            <a:off x="3588553" y="2093927"/>
            <a:ext cx="913924" cy="913924"/>
            <a:chOff x="10134472" y="5447536"/>
            <a:chExt cx="843608" cy="955949"/>
          </a:xfrm>
        </p:grpSpPr>
        <p:sp>
          <p:nvSpPr>
            <p:cNvPr id="79" name="Rectangle 78">
              <a:extLst>
                <a:ext uri="{FF2B5EF4-FFF2-40B4-BE49-F238E27FC236}">
                  <a16:creationId xmlns="" xmlns:a16="http://schemas.microsoft.com/office/drawing/2014/main" id="{A86C5ECC-2DE4-44FB-9A1C-E6413D7E3C39}"/>
                </a:ext>
              </a:extLst>
            </p:cNvPr>
            <p:cNvSpPr/>
            <p:nvPr/>
          </p:nvSpPr>
          <p:spPr>
            <a:xfrm>
              <a:off x="10134472" y="5447536"/>
              <a:ext cx="843608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Analytics</a:t>
              </a: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="" xmlns:a16="http://schemas.microsoft.com/office/drawing/2014/main" id="{4F5C0608-F7F3-4DE8-84B0-B6F8B509C8A0}"/>
                </a:ext>
              </a:extLst>
            </p:cNvPr>
            <p:cNvGrpSpPr/>
            <p:nvPr/>
          </p:nvGrpSpPr>
          <p:grpSpPr>
            <a:xfrm>
              <a:off x="10351318" y="5636505"/>
              <a:ext cx="475606" cy="438472"/>
              <a:chOff x="6801661" y="1567364"/>
              <a:chExt cx="476061" cy="438893"/>
            </a:xfrm>
          </p:grpSpPr>
          <p:sp>
            <p:nvSpPr>
              <p:cNvPr id="81" name="Freeform 120">
                <a:extLst>
                  <a:ext uri="{FF2B5EF4-FFF2-40B4-BE49-F238E27FC236}">
                    <a16:creationId xmlns="" xmlns:a16="http://schemas.microsoft.com/office/drawing/2014/main" id="{E04BABEA-D174-4AD9-A651-F0EA3A4FF4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6097" y="1718406"/>
                <a:ext cx="52193" cy="76707"/>
              </a:xfrm>
              <a:custGeom>
                <a:avLst/>
                <a:gdLst>
                  <a:gd name="T0" fmla="*/ 27 w 28"/>
                  <a:gd name="T1" fmla="*/ 41 h 41"/>
                  <a:gd name="T2" fmla="*/ 1 w 28"/>
                  <a:gd name="T3" fmla="*/ 41 h 41"/>
                  <a:gd name="T4" fmla="*/ 0 w 28"/>
                  <a:gd name="T5" fmla="*/ 40 h 41"/>
                  <a:gd name="T6" fmla="*/ 0 w 28"/>
                  <a:gd name="T7" fmla="*/ 1 h 41"/>
                  <a:gd name="T8" fmla="*/ 1 w 28"/>
                  <a:gd name="T9" fmla="*/ 0 h 41"/>
                  <a:gd name="T10" fmla="*/ 27 w 28"/>
                  <a:gd name="T11" fmla="*/ 0 h 41"/>
                  <a:gd name="T12" fmla="*/ 28 w 28"/>
                  <a:gd name="T13" fmla="*/ 1 h 41"/>
                  <a:gd name="T14" fmla="*/ 28 w 28"/>
                  <a:gd name="T15" fmla="*/ 40 h 41"/>
                  <a:gd name="T16" fmla="*/ 27 w 28"/>
                  <a:gd name="T1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41">
                    <a:moveTo>
                      <a:pt x="27" y="41"/>
                    </a:moveTo>
                    <a:cubicBezTo>
                      <a:pt x="1" y="41"/>
                      <a:pt x="1" y="41"/>
                      <a:pt x="1" y="41"/>
                    </a:cubicBezTo>
                    <a:cubicBezTo>
                      <a:pt x="1" y="41"/>
                      <a:pt x="0" y="41"/>
                      <a:pt x="0" y="4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8" y="0"/>
                      <a:pt x="28" y="1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7" y="41"/>
                      <a:pt x="27" y="41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121">
                <a:extLst>
                  <a:ext uri="{FF2B5EF4-FFF2-40B4-BE49-F238E27FC236}">
                    <a16:creationId xmlns="" xmlns:a16="http://schemas.microsoft.com/office/drawing/2014/main" id="{0C6D1DC1-BC57-4950-9311-EF2869918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4386" y="1640117"/>
                <a:ext cx="50611" cy="154997"/>
              </a:xfrm>
              <a:custGeom>
                <a:avLst/>
                <a:gdLst>
                  <a:gd name="T0" fmla="*/ 26 w 27"/>
                  <a:gd name="T1" fmla="*/ 83 h 83"/>
                  <a:gd name="T2" fmla="*/ 1 w 27"/>
                  <a:gd name="T3" fmla="*/ 83 h 83"/>
                  <a:gd name="T4" fmla="*/ 0 w 27"/>
                  <a:gd name="T5" fmla="*/ 82 h 83"/>
                  <a:gd name="T6" fmla="*/ 0 w 27"/>
                  <a:gd name="T7" fmla="*/ 1 h 83"/>
                  <a:gd name="T8" fmla="*/ 1 w 27"/>
                  <a:gd name="T9" fmla="*/ 0 h 83"/>
                  <a:gd name="T10" fmla="*/ 26 w 27"/>
                  <a:gd name="T11" fmla="*/ 0 h 83"/>
                  <a:gd name="T12" fmla="*/ 27 w 27"/>
                  <a:gd name="T13" fmla="*/ 1 h 83"/>
                  <a:gd name="T14" fmla="*/ 27 w 27"/>
                  <a:gd name="T15" fmla="*/ 82 h 83"/>
                  <a:gd name="T16" fmla="*/ 26 w 27"/>
                  <a:gd name="T1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83">
                    <a:moveTo>
                      <a:pt x="26" y="83"/>
                    </a:moveTo>
                    <a:cubicBezTo>
                      <a:pt x="1" y="83"/>
                      <a:pt x="1" y="83"/>
                      <a:pt x="1" y="83"/>
                    </a:cubicBezTo>
                    <a:cubicBezTo>
                      <a:pt x="0" y="83"/>
                      <a:pt x="0" y="83"/>
                      <a:pt x="0" y="8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7" y="0"/>
                      <a:pt x="27" y="1"/>
                      <a:pt x="27" y="1"/>
                    </a:cubicBezTo>
                    <a:cubicBezTo>
                      <a:pt x="27" y="82"/>
                      <a:pt x="27" y="82"/>
                      <a:pt x="27" y="82"/>
                    </a:cubicBezTo>
                    <a:cubicBezTo>
                      <a:pt x="27" y="83"/>
                      <a:pt x="27" y="83"/>
                      <a:pt x="26" y="83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122">
                <a:extLst>
                  <a:ext uri="{FF2B5EF4-FFF2-40B4-BE49-F238E27FC236}">
                    <a16:creationId xmlns="" xmlns:a16="http://schemas.microsoft.com/office/drawing/2014/main" id="{4D473312-B51A-4A15-84B8-C7DB8C5173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1093" y="1674121"/>
                <a:ext cx="52193" cy="120992"/>
              </a:xfrm>
              <a:custGeom>
                <a:avLst/>
                <a:gdLst>
                  <a:gd name="T0" fmla="*/ 27 w 28"/>
                  <a:gd name="T1" fmla="*/ 65 h 65"/>
                  <a:gd name="T2" fmla="*/ 1 w 28"/>
                  <a:gd name="T3" fmla="*/ 65 h 65"/>
                  <a:gd name="T4" fmla="*/ 0 w 28"/>
                  <a:gd name="T5" fmla="*/ 64 h 65"/>
                  <a:gd name="T6" fmla="*/ 0 w 28"/>
                  <a:gd name="T7" fmla="*/ 0 h 65"/>
                  <a:gd name="T8" fmla="*/ 1 w 28"/>
                  <a:gd name="T9" fmla="*/ 0 h 65"/>
                  <a:gd name="T10" fmla="*/ 27 w 28"/>
                  <a:gd name="T11" fmla="*/ 0 h 65"/>
                  <a:gd name="T12" fmla="*/ 28 w 28"/>
                  <a:gd name="T13" fmla="*/ 0 h 65"/>
                  <a:gd name="T14" fmla="*/ 28 w 28"/>
                  <a:gd name="T15" fmla="*/ 64 h 65"/>
                  <a:gd name="T16" fmla="*/ 27 w 28"/>
                  <a:gd name="T17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65">
                    <a:moveTo>
                      <a:pt x="27" y="65"/>
                    </a:moveTo>
                    <a:cubicBezTo>
                      <a:pt x="1" y="65"/>
                      <a:pt x="1" y="65"/>
                      <a:pt x="1" y="65"/>
                    </a:cubicBezTo>
                    <a:cubicBezTo>
                      <a:pt x="1" y="65"/>
                      <a:pt x="0" y="65"/>
                      <a:pt x="0" y="6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8" y="0"/>
                      <a:pt x="28" y="0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28" y="65"/>
                      <a:pt x="27" y="65"/>
                      <a:pt x="27" y="65"/>
                    </a:cubicBezTo>
                  </a:path>
                </a:pathLst>
              </a:custGeom>
              <a:solidFill>
                <a:srgbClr val="003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123">
                <a:extLst>
                  <a:ext uri="{FF2B5EF4-FFF2-40B4-BE49-F238E27FC236}">
                    <a16:creationId xmlns="" xmlns:a16="http://schemas.microsoft.com/office/drawing/2014/main" id="{0BFA2AB6-DBC8-4269-9005-7319C81988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19849" y="1567364"/>
                <a:ext cx="438893" cy="296550"/>
              </a:xfrm>
              <a:custGeom>
                <a:avLst/>
                <a:gdLst>
                  <a:gd name="T0" fmla="*/ 233 w 235"/>
                  <a:gd name="T1" fmla="*/ 159 h 159"/>
                  <a:gd name="T2" fmla="*/ 2 w 235"/>
                  <a:gd name="T3" fmla="*/ 159 h 159"/>
                  <a:gd name="T4" fmla="*/ 0 w 235"/>
                  <a:gd name="T5" fmla="*/ 158 h 159"/>
                  <a:gd name="T6" fmla="*/ 0 w 235"/>
                  <a:gd name="T7" fmla="*/ 2 h 159"/>
                  <a:gd name="T8" fmla="*/ 2 w 235"/>
                  <a:gd name="T9" fmla="*/ 0 h 159"/>
                  <a:gd name="T10" fmla="*/ 233 w 235"/>
                  <a:gd name="T11" fmla="*/ 0 h 159"/>
                  <a:gd name="T12" fmla="*/ 235 w 235"/>
                  <a:gd name="T13" fmla="*/ 2 h 159"/>
                  <a:gd name="T14" fmla="*/ 235 w 235"/>
                  <a:gd name="T15" fmla="*/ 158 h 159"/>
                  <a:gd name="T16" fmla="*/ 233 w 235"/>
                  <a:gd name="T17" fmla="*/ 159 h 159"/>
                  <a:gd name="T18" fmla="*/ 15 w 235"/>
                  <a:gd name="T19" fmla="*/ 146 h 159"/>
                  <a:gd name="T20" fmla="*/ 220 w 235"/>
                  <a:gd name="T21" fmla="*/ 146 h 159"/>
                  <a:gd name="T22" fmla="*/ 221 w 235"/>
                  <a:gd name="T23" fmla="*/ 145 h 159"/>
                  <a:gd name="T24" fmla="*/ 221 w 235"/>
                  <a:gd name="T25" fmla="*/ 15 h 159"/>
                  <a:gd name="T26" fmla="*/ 220 w 235"/>
                  <a:gd name="T27" fmla="*/ 14 h 159"/>
                  <a:gd name="T28" fmla="*/ 15 w 235"/>
                  <a:gd name="T29" fmla="*/ 14 h 159"/>
                  <a:gd name="T30" fmla="*/ 14 w 235"/>
                  <a:gd name="T31" fmla="*/ 15 h 159"/>
                  <a:gd name="T32" fmla="*/ 14 w 235"/>
                  <a:gd name="T33" fmla="*/ 145 h 159"/>
                  <a:gd name="T34" fmla="*/ 15 w 235"/>
                  <a:gd name="T35" fmla="*/ 146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5" h="159">
                    <a:moveTo>
                      <a:pt x="233" y="159"/>
                    </a:moveTo>
                    <a:cubicBezTo>
                      <a:pt x="2" y="159"/>
                      <a:pt x="2" y="159"/>
                      <a:pt x="2" y="159"/>
                    </a:cubicBezTo>
                    <a:cubicBezTo>
                      <a:pt x="1" y="159"/>
                      <a:pt x="0" y="159"/>
                      <a:pt x="0" y="158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33" y="0"/>
                      <a:pt x="233" y="0"/>
                      <a:pt x="233" y="0"/>
                    </a:cubicBezTo>
                    <a:cubicBezTo>
                      <a:pt x="234" y="0"/>
                      <a:pt x="235" y="1"/>
                      <a:pt x="235" y="2"/>
                    </a:cubicBezTo>
                    <a:cubicBezTo>
                      <a:pt x="235" y="158"/>
                      <a:pt x="235" y="158"/>
                      <a:pt x="235" y="158"/>
                    </a:cubicBezTo>
                    <a:cubicBezTo>
                      <a:pt x="235" y="159"/>
                      <a:pt x="234" y="159"/>
                      <a:pt x="233" y="159"/>
                    </a:cubicBezTo>
                    <a:moveTo>
                      <a:pt x="15" y="146"/>
                    </a:moveTo>
                    <a:cubicBezTo>
                      <a:pt x="220" y="146"/>
                      <a:pt x="220" y="146"/>
                      <a:pt x="220" y="146"/>
                    </a:cubicBezTo>
                    <a:cubicBezTo>
                      <a:pt x="221" y="146"/>
                      <a:pt x="221" y="145"/>
                      <a:pt x="221" y="145"/>
                    </a:cubicBezTo>
                    <a:cubicBezTo>
                      <a:pt x="221" y="15"/>
                      <a:pt x="221" y="15"/>
                      <a:pt x="221" y="15"/>
                    </a:cubicBezTo>
                    <a:cubicBezTo>
                      <a:pt x="221" y="15"/>
                      <a:pt x="221" y="14"/>
                      <a:pt x="220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4" y="15"/>
                      <a:pt x="14" y="15"/>
                    </a:cubicBezTo>
                    <a:cubicBezTo>
                      <a:pt x="14" y="145"/>
                      <a:pt x="14" y="145"/>
                      <a:pt x="14" y="145"/>
                    </a:cubicBezTo>
                    <a:cubicBezTo>
                      <a:pt x="14" y="145"/>
                      <a:pt x="14" y="146"/>
                      <a:pt x="15" y="146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124">
                <a:extLst>
                  <a:ext uri="{FF2B5EF4-FFF2-40B4-BE49-F238E27FC236}">
                    <a16:creationId xmlns="" xmlns:a16="http://schemas.microsoft.com/office/drawing/2014/main" id="{5B94D517-5B6F-4A01-BD7E-FCE338B8A1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4846" y="1890800"/>
                <a:ext cx="128900" cy="52193"/>
              </a:xfrm>
              <a:custGeom>
                <a:avLst/>
                <a:gdLst>
                  <a:gd name="T0" fmla="*/ 68 w 69"/>
                  <a:gd name="T1" fmla="*/ 28 h 28"/>
                  <a:gd name="T2" fmla="*/ 1 w 69"/>
                  <a:gd name="T3" fmla="*/ 28 h 28"/>
                  <a:gd name="T4" fmla="*/ 0 w 69"/>
                  <a:gd name="T5" fmla="*/ 27 h 28"/>
                  <a:gd name="T6" fmla="*/ 0 w 69"/>
                  <a:gd name="T7" fmla="*/ 1 h 28"/>
                  <a:gd name="T8" fmla="*/ 1 w 69"/>
                  <a:gd name="T9" fmla="*/ 0 h 28"/>
                  <a:gd name="T10" fmla="*/ 68 w 69"/>
                  <a:gd name="T11" fmla="*/ 0 h 28"/>
                  <a:gd name="T12" fmla="*/ 69 w 69"/>
                  <a:gd name="T13" fmla="*/ 1 h 28"/>
                  <a:gd name="T14" fmla="*/ 69 w 69"/>
                  <a:gd name="T15" fmla="*/ 27 h 28"/>
                  <a:gd name="T16" fmla="*/ 68 w 69"/>
                  <a:gd name="T17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28">
                    <a:moveTo>
                      <a:pt x="68" y="28"/>
                    </a:moveTo>
                    <a:cubicBezTo>
                      <a:pt x="1" y="28"/>
                      <a:pt x="1" y="28"/>
                      <a:pt x="1" y="28"/>
                    </a:cubicBezTo>
                    <a:cubicBezTo>
                      <a:pt x="0" y="28"/>
                      <a:pt x="0" y="28"/>
                      <a:pt x="0" y="27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9" y="0"/>
                      <a:pt x="69" y="1"/>
                      <a:pt x="69" y="1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8"/>
                      <a:pt x="69" y="28"/>
                      <a:pt x="68" y="28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125">
                <a:extLst>
                  <a:ext uri="{FF2B5EF4-FFF2-40B4-BE49-F238E27FC236}">
                    <a16:creationId xmlns="" xmlns:a16="http://schemas.microsoft.com/office/drawing/2014/main" id="{E9295422-4240-4A48-BB98-C9EE5766ED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1661" y="1981742"/>
                <a:ext cx="476061" cy="24515"/>
              </a:xfrm>
              <a:custGeom>
                <a:avLst/>
                <a:gdLst>
                  <a:gd name="T0" fmla="*/ 252 w 255"/>
                  <a:gd name="T1" fmla="*/ 13 h 13"/>
                  <a:gd name="T2" fmla="*/ 3 w 255"/>
                  <a:gd name="T3" fmla="*/ 13 h 13"/>
                  <a:gd name="T4" fmla="*/ 0 w 255"/>
                  <a:gd name="T5" fmla="*/ 10 h 13"/>
                  <a:gd name="T6" fmla="*/ 0 w 255"/>
                  <a:gd name="T7" fmla="*/ 1 h 13"/>
                  <a:gd name="T8" fmla="*/ 0 w 255"/>
                  <a:gd name="T9" fmla="*/ 0 h 13"/>
                  <a:gd name="T10" fmla="*/ 255 w 255"/>
                  <a:gd name="T11" fmla="*/ 0 h 13"/>
                  <a:gd name="T12" fmla="*/ 255 w 255"/>
                  <a:gd name="T13" fmla="*/ 1 h 13"/>
                  <a:gd name="T14" fmla="*/ 255 w 255"/>
                  <a:gd name="T15" fmla="*/ 10 h 13"/>
                  <a:gd name="T16" fmla="*/ 252 w 255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5" h="13">
                    <a:moveTo>
                      <a:pt x="252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1" y="13"/>
                      <a:pt x="0" y="12"/>
                      <a:pt x="0" y="1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55" y="0"/>
                      <a:pt x="255" y="0"/>
                      <a:pt x="255" y="0"/>
                    </a:cubicBezTo>
                    <a:cubicBezTo>
                      <a:pt x="255" y="0"/>
                      <a:pt x="255" y="0"/>
                      <a:pt x="255" y="1"/>
                    </a:cubicBezTo>
                    <a:cubicBezTo>
                      <a:pt x="255" y="10"/>
                      <a:pt x="255" y="10"/>
                      <a:pt x="255" y="10"/>
                    </a:cubicBezTo>
                    <a:cubicBezTo>
                      <a:pt x="255" y="12"/>
                      <a:pt x="254" y="13"/>
                      <a:pt x="252" y="13"/>
                    </a:cubicBezTo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87" name="Group 86">
            <a:extLst>
              <a:ext uri="{FF2B5EF4-FFF2-40B4-BE49-F238E27FC236}">
                <a16:creationId xmlns="" xmlns:a16="http://schemas.microsoft.com/office/drawing/2014/main" id="{FBEEC630-DD2B-428C-A73C-51809A6034E2}"/>
              </a:ext>
            </a:extLst>
          </p:cNvPr>
          <p:cNvGrpSpPr/>
          <p:nvPr/>
        </p:nvGrpSpPr>
        <p:grpSpPr>
          <a:xfrm>
            <a:off x="9546537" y="4637877"/>
            <a:ext cx="1269890" cy="921752"/>
            <a:chOff x="10444576" y="4320676"/>
            <a:chExt cx="1270551" cy="955949"/>
          </a:xfrm>
        </p:grpSpPr>
        <p:sp>
          <p:nvSpPr>
            <p:cNvPr id="88" name="Rectangle 87">
              <a:extLst>
                <a:ext uri="{FF2B5EF4-FFF2-40B4-BE49-F238E27FC236}">
                  <a16:creationId xmlns="" xmlns:a16="http://schemas.microsoft.com/office/drawing/2014/main" id="{47B13F67-50BE-4414-A0B0-964905C74EFA}"/>
                </a:ext>
              </a:extLst>
            </p:cNvPr>
            <p:cNvSpPr/>
            <p:nvPr/>
          </p:nvSpPr>
          <p:spPr>
            <a:xfrm>
              <a:off x="10444576" y="4320676"/>
              <a:ext cx="1270551" cy="95594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Store Associate Messaging²</a:t>
              </a:r>
            </a:p>
          </p:txBody>
        </p:sp>
        <p:sp>
          <p:nvSpPr>
            <p:cNvPr id="89" name="Freeform 116">
              <a:extLst>
                <a:ext uri="{FF2B5EF4-FFF2-40B4-BE49-F238E27FC236}">
                  <a16:creationId xmlns="" xmlns:a16="http://schemas.microsoft.com/office/drawing/2014/main" id="{764DB769-0060-4525-87FF-4925F8899A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85536" y="4499027"/>
              <a:ext cx="277329" cy="447370"/>
            </a:xfrm>
            <a:custGeom>
              <a:avLst/>
              <a:gdLst>
                <a:gd name="T0" fmla="*/ 102 w 116"/>
                <a:gd name="T1" fmla="*/ 187 h 187"/>
                <a:gd name="T2" fmla="*/ 15 w 116"/>
                <a:gd name="T3" fmla="*/ 187 h 187"/>
                <a:gd name="T4" fmla="*/ 0 w 116"/>
                <a:gd name="T5" fmla="*/ 173 h 187"/>
                <a:gd name="T6" fmla="*/ 0 w 116"/>
                <a:gd name="T7" fmla="*/ 14 h 187"/>
                <a:gd name="T8" fmla="*/ 15 w 116"/>
                <a:gd name="T9" fmla="*/ 0 h 187"/>
                <a:gd name="T10" fmla="*/ 102 w 116"/>
                <a:gd name="T11" fmla="*/ 0 h 187"/>
                <a:gd name="T12" fmla="*/ 116 w 116"/>
                <a:gd name="T13" fmla="*/ 14 h 187"/>
                <a:gd name="T14" fmla="*/ 116 w 116"/>
                <a:gd name="T15" fmla="*/ 173 h 187"/>
                <a:gd name="T16" fmla="*/ 102 w 116"/>
                <a:gd name="T17" fmla="*/ 187 h 187"/>
                <a:gd name="T18" fmla="*/ 15 w 116"/>
                <a:gd name="T19" fmla="*/ 24 h 187"/>
                <a:gd name="T20" fmla="*/ 11 w 116"/>
                <a:gd name="T21" fmla="*/ 28 h 187"/>
                <a:gd name="T22" fmla="*/ 11 w 116"/>
                <a:gd name="T23" fmla="*/ 173 h 187"/>
                <a:gd name="T24" fmla="*/ 15 w 116"/>
                <a:gd name="T25" fmla="*/ 177 h 187"/>
                <a:gd name="T26" fmla="*/ 102 w 116"/>
                <a:gd name="T27" fmla="*/ 177 h 187"/>
                <a:gd name="T28" fmla="*/ 106 w 116"/>
                <a:gd name="T29" fmla="*/ 173 h 187"/>
                <a:gd name="T30" fmla="*/ 106 w 116"/>
                <a:gd name="T31" fmla="*/ 28 h 187"/>
                <a:gd name="T32" fmla="*/ 102 w 116"/>
                <a:gd name="T33" fmla="*/ 24 h 187"/>
                <a:gd name="T34" fmla="*/ 15 w 116"/>
                <a:gd name="T35" fmla="*/ 24 h 187"/>
                <a:gd name="T36" fmla="*/ 74 w 116"/>
                <a:gd name="T37" fmla="*/ 12 h 187"/>
                <a:gd name="T38" fmla="*/ 71 w 116"/>
                <a:gd name="T39" fmla="*/ 9 h 187"/>
                <a:gd name="T40" fmla="*/ 46 w 116"/>
                <a:gd name="T41" fmla="*/ 9 h 187"/>
                <a:gd name="T42" fmla="*/ 43 w 116"/>
                <a:gd name="T43" fmla="*/ 12 h 187"/>
                <a:gd name="T44" fmla="*/ 46 w 116"/>
                <a:gd name="T45" fmla="*/ 14 h 187"/>
                <a:gd name="T46" fmla="*/ 71 w 116"/>
                <a:gd name="T47" fmla="*/ 14 h 187"/>
                <a:gd name="T48" fmla="*/ 74 w 116"/>
                <a:gd name="T49" fmla="*/ 12 h 187"/>
                <a:gd name="T50" fmla="*/ 98 w 116"/>
                <a:gd name="T51" fmla="*/ 7 h 187"/>
                <a:gd name="T52" fmla="*/ 93 w 116"/>
                <a:gd name="T53" fmla="*/ 12 h 187"/>
                <a:gd name="T54" fmla="*/ 98 w 116"/>
                <a:gd name="T55" fmla="*/ 17 h 187"/>
                <a:gd name="T56" fmla="*/ 103 w 116"/>
                <a:gd name="T57" fmla="*/ 12 h 187"/>
                <a:gd name="T58" fmla="*/ 98 w 116"/>
                <a:gd name="T59" fmla="*/ 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6" h="187">
                  <a:moveTo>
                    <a:pt x="102" y="187"/>
                  </a:moveTo>
                  <a:cubicBezTo>
                    <a:pt x="15" y="187"/>
                    <a:pt x="15" y="187"/>
                    <a:pt x="15" y="187"/>
                  </a:cubicBezTo>
                  <a:cubicBezTo>
                    <a:pt x="7" y="187"/>
                    <a:pt x="0" y="181"/>
                    <a:pt x="0" y="17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10" y="0"/>
                    <a:pt x="116" y="7"/>
                    <a:pt x="116" y="14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116" y="181"/>
                    <a:pt x="110" y="187"/>
                    <a:pt x="102" y="187"/>
                  </a:cubicBezTo>
                  <a:moveTo>
                    <a:pt x="15" y="24"/>
                  </a:moveTo>
                  <a:cubicBezTo>
                    <a:pt x="12" y="24"/>
                    <a:pt x="11" y="25"/>
                    <a:pt x="11" y="28"/>
                  </a:cubicBezTo>
                  <a:cubicBezTo>
                    <a:pt x="11" y="173"/>
                    <a:pt x="11" y="173"/>
                    <a:pt x="11" y="173"/>
                  </a:cubicBezTo>
                  <a:cubicBezTo>
                    <a:pt x="11" y="175"/>
                    <a:pt x="12" y="177"/>
                    <a:pt x="15" y="177"/>
                  </a:cubicBezTo>
                  <a:cubicBezTo>
                    <a:pt x="102" y="177"/>
                    <a:pt x="102" y="177"/>
                    <a:pt x="102" y="177"/>
                  </a:cubicBezTo>
                  <a:cubicBezTo>
                    <a:pt x="104" y="177"/>
                    <a:pt x="106" y="175"/>
                    <a:pt x="106" y="173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25"/>
                    <a:pt x="104" y="24"/>
                    <a:pt x="102" y="24"/>
                  </a:cubicBezTo>
                  <a:lnTo>
                    <a:pt x="15" y="24"/>
                  </a:lnTo>
                  <a:close/>
                  <a:moveTo>
                    <a:pt x="74" y="12"/>
                  </a:moveTo>
                  <a:cubicBezTo>
                    <a:pt x="74" y="10"/>
                    <a:pt x="73" y="9"/>
                    <a:pt x="71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4" y="9"/>
                    <a:pt x="43" y="10"/>
                    <a:pt x="43" y="12"/>
                  </a:cubicBezTo>
                  <a:cubicBezTo>
                    <a:pt x="43" y="13"/>
                    <a:pt x="44" y="14"/>
                    <a:pt x="46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3" y="14"/>
                    <a:pt x="74" y="13"/>
                    <a:pt x="74" y="12"/>
                  </a:cubicBezTo>
                  <a:moveTo>
                    <a:pt x="98" y="7"/>
                  </a:moveTo>
                  <a:cubicBezTo>
                    <a:pt x="95" y="7"/>
                    <a:pt x="93" y="9"/>
                    <a:pt x="93" y="12"/>
                  </a:cubicBezTo>
                  <a:cubicBezTo>
                    <a:pt x="93" y="15"/>
                    <a:pt x="95" y="17"/>
                    <a:pt x="98" y="17"/>
                  </a:cubicBezTo>
                  <a:cubicBezTo>
                    <a:pt x="101" y="17"/>
                    <a:pt x="103" y="15"/>
                    <a:pt x="103" y="12"/>
                  </a:cubicBezTo>
                  <a:cubicBezTo>
                    <a:pt x="103" y="9"/>
                    <a:pt x="101" y="7"/>
                    <a:pt x="98" y="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>
                <a:lnSpc>
                  <a:spcPct val="90000"/>
                </a:lnSpc>
              </a:pPr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0" name="Freeform 29">
              <a:extLst>
                <a:ext uri="{FF2B5EF4-FFF2-40B4-BE49-F238E27FC236}">
                  <a16:creationId xmlns="" xmlns:a16="http://schemas.microsoft.com/office/drawing/2014/main" id="{38EF4773-0EDB-42E3-9B51-02B20B9BC5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86246" y="4491257"/>
              <a:ext cx="513381" cy="374730"/>
            </a:xfrm>
            <a:custGeom>
              <a:avLst/>
              <a:gdLst>
                <a:gd name="T0" fmla="*/ 232 w 232"/>
                <a:gd name="T1" fmla="*/ 93 h 169"/>
                <a:gd name="T2" fmla="*/ 160 w 232"/>
                <a:gd name="T3" fmla="*/ 41 h 169"/>
                <a:gd name="T4" fmla="*/ 134 w 232"/>
                <a:gd name="T5" fmla="*/ 45 h 169"/>
                <a:gd name="T6" fmla="*/ 67 w 232"/>
                <a:gd name="T7" fmla="*/ 0 h 169"/>
                <a:gd name="T8" fmla="*/ 0 w 232"/>
                <a:gd name="T9" fmla="*/ 47 h 169"/>
                <a:gd name="T10" fmla="*/ 49 w 232"/>
                <a:gd name="T11" fmla="*/ 92 h 169"/>
                <a:gd name="T12" fmla="*/ 50 w 232"/>
                <a:gd name="T13" fmla="*/ 94 h 169"/>
                <a:gd name="T14" fmla="*/ 35 w 232"/>
                <a:gd name="T15" fmla="*/ 111 h 169"/>
                <a:gd name="T16" fmla="*/ 37 w 232"/>
                <a:gd name="T17" fmla="*/ 118 h 169"/>
                <a:gd name="T18" fmla="*/ 81 w 232"/>
                <a:gd name="T19" fmla="*/ 94 h 169"/>
                <a:gd name="T20" fmla="*/ 84 w 232"/>
                <a:gd name="T21" fmla="*/ 92 h 169"/>
                <a:gd name="T22" fmla="*/ 88 w 232"/>
                <a:gd name="T23" fmla="*/ 91 h 169"/>
                <a:gd name="T24" fmla="*/ 88 w 232"/>
                <a:gd name="T25" fmla="*/ 93 h 169"/>
                <a:gd name="T26" fmla="*/ 141 w 232"/>
                <a:gd name="T27" fmla="*/ 143 h 169"/>
                <a:gd name="T28" fmla="*/ 142 w 232"/>
                <a:gd name="T29" fmla="*/ 143 h 169"/>
                <a:gd name="T30" fmla="*/ 186 w 232"/>
                <a:gd name="T31" fmla="*/ 169 h 169"/>
                <a:gd name="T32" fmla="*/ 191 w 232"/>
                <a:gd name="T33" fmla="*/ 169 h 169"/>
                <a:gd name="T34" fmla="*/ 200 w 232"/>
                <a:gd name="T35" fmla="*/ 162 h 169"/>
                <a:gd name="T36" fmla="*/ 195 w 232"/>
                <a:gd name="T37" fmla="*/ 153 h 169"/>
                <a:gd name="T38" fmla="*/ 183 w 232"/>
                <a:gd name="T39" fmla="*/ 142 h 169"/>
                <a:gd name="T40" fmla="*/ 232 w 232"/>
                <a:gd name="T41" fmla="*/ 93 h 169"/>
                <a:gd name="T42" fmla="*/ 177 w 232"/>
                <a:gd name="T43" fmla="*/ 133 h 169"/>
                <a:gd name="T44" fmla="*/ 172 w 232"/>
                <a:gd name="T45" fmla="*/ 140 h 169"/>
                <a:gd name="T46" fmla="*/ 182 w 232"/>
                <a:gd name="T47" fmla="*/ 157 h 169"/>
                <a:gd name="T48" fmla="*/ 183 w 232"/>
                <a:gd name="T49" fmla="*/ 159 h 169"/>
                <a:gd name="T50" fmla="*/ 150 w 232"/>
                <a:gd name="T51" fmla="*/ 138 h 169"/>
                <a:gd name="T52" fmla="*/ 143 w 232"/>
                <a:gd name="T53" fmla="*/ 133 h 169"/>
                <a:gd name="T54" fmla="*/ 98 w 232"/>
                <a:gd name="T55" fmla="*/ 93 h 169"/>
                <a:gd name="T56" fmla="*/ 160 w 232"/>
                <a:gd name="T57" fmla="*/ 51 h 169"/>
                <a:gd name="T58" fmla="*/ 222 w 232"/>
                <a:gd name="T59" fmla="*/ 93 h 169"/>
                <a:gd name="T60" fmla="*/ 177 w 232"/>
                <a:gd name="T61" fmla="*/ 133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2" h="169">
                  <a:moveTo>
                    <a:pt x="232" y="93"/>
                  </a:moveTo>
                  <a:cubicBezTo>
                    <a:pt x="232" y="64"/>
                    <a:pt x="200" y="41"/>
                    <a:pt x="160" y="41"/>
                  </a:cubicBezTo>
                  <a:cubicBezTo>
                    <a:pt x="151" y="41"/>
                    <a:pt x="142" y="42"/>
                    <a:pt x="134" y="45"/>
                  </a:cubicBezTo>
                  <a:cubicBezTo>
                    <a:pt x="132" y="20"/>
                    <a:pt x="103" y="0"/>
                    <a:pt x="67" y="0"/>
                  </a:cubicBezTo>
                  <a:cubicBezTo>
                    <a:pt x="30" y="0"/>
                    <a:pt x="0" y="21"/>
                    <a:pt x="0" y="47"/>
                  </a:cubicBezTo>
                  <a:cubicBezTo>
                    <a:pt x="0" y="68"/>
                    <a:pt x="20" y="86"/>
                    <a:pt x="49" y="92"/>
                  </a:cubicBezTo>
                  <a:cubicBezTo>
                    <a:pt x="50" y="92"/>
                    <a:pt x="50" y="93"/>
                    <a:pt x="50" y="94"/>
                  </a:cubicBezTo>
                  <a:cubicBezTo>
                    <a:pt x="50" y="103"/>
                    <a:pt x="37" y="110"/>
                    <a:pt x="35" y="111"/>
                  </a:cubicBezTo>
                  <a:cubicBezTo>
                    <a:pt x="32" y="112"/>
                    <a:pt x="29" y="116"/>
                    <a:pt x="37" y="118"/>
                  </a:cubicBezTo>
                  <a:cubicBezTo>
                    <a:pt x="49" y="120"/>
                    <a:pt x="72" y="112"/>
                    <a:pt x="81" y="94"/>
                  </a:cubicBezTo>
                  <a:cubicBezTo>
                    <a:pt x="81" y="93"/>
                    <a:pt x="82" y="92"/>
                    <a:pt x="84" y="92"/>
                  </a:cubicBezTo>
                  <a:cubicBezTo>
                    <a:pt x="86" y="91"/>
                    <a:pt x="87" y="91"/>
                    <a:pt x="88" y="91"/>
                  </a:cubicBezTo>
                  <a:cubicBezTo>
                    <a:pt x="88" y="91"/>
                    <a:pt x="88" y="92"/>
                    <a:pt x="88" y="93"/>
                  </a:cubicBezTo>
                  <a:cubicBezTo>
                    <a:pt x="88" y="116"/>
                    <a:pt x="110" y="137"/>
                    <a:pt x="141" y="143"/>
                  </a:cubicBezTo>
                  <a:cubicBezTo>
                    <a:pt x="141" y="143"/>
                    <a:pt x="141" y="143"/>
                    <a:pt x="142" y="143"/>
                  </a:cubicBezTo>
                  <a:cubicBezTo>
                    <a:pt x="150" y="160"/>
                    <a:pt x="171" y="169"/>
                    <a:pt x="186" y="169"/>
                  </a:cubicBezTo>
                  <a:cubicBezTo>
                    <a:pt x="188" y="169"/>
                    <a:pt x="189" y="169"/>
                    <a:pt x="191" y="169"/>
                  </a:cubicBezTo>
                  <a:cubicBezTo>
                    <a:pt x="197" y="168"/>
                    <a:pt x="199" y="164"/>
                    <a:pt x="200" y="162"/>
                  </a:cubicBezTo>
                  <a:cubicBezTo>
                    <a:pt x="200" y="158"/>
                    <a:pt x="198" y="154"/>
                    <a:pt x="195" y="153"/>
                  </a:cubicBezTo>
                  <a:cubicBezTo>
                    <a:pt x="191" y="151"/>
                    <a:pt x="185" y="146"/>
                    <a:pt x="183" y="142"/>
                  </a:cubicBezTo>
                  <a:cubicBezTo>
                    <a:pt x="212" y="135"/>
                    <a:pt x="232" y="115"/>
                    <a:pt x="232" y="93"/>
                  </a:cubicBezTo>
                  <a:moveTo>
                    <a:pt x="177" y="133"/>
                  </a:moveTo>
                  <a:cubicBezTo>
                    <a:pt x="175" y="133"/>
                    <a:pt x="171" y="135"/>
                    <a:pt x="172" y="140"/>
                  </a:cubicBezTo>
                  <a:cubicBezTo>
                    <a:pt x="172" y="147"/>
                    <a:pt x="177" y="153"/>
                    <a:pt x="182" y="157"/>
                  </a:cubicBezTo>
                  <a:cubicBezTo>
                    <a:pt x="184" y="158"/>
                    <a:pt x="184" y="159"/>
                    <a:pt x="183" y="159"/>
                  </a:cubicBezTo>
                  <a:cubicBezTo>
                    <a:pt x="172" y="158"/>
                    <a:pt x="157" y="151"/>
                    <a:pt x="150" y="138"/>
                  </a:cubicBezTo>
                  <a:cubicBezTo>
                    <a:pt x="149" y="136"/>
                    <a:pt x="148" y="134"/>
                    <a:pt x="143" y="133"/>
                  </a:cubicBezTo>
                  <a:cubicBezTo>
                    <a:pt x="117" y="128"/>
                    <a:pt x="98" y="111"/>
                    <a:pt x="98" y="93"/>
                  </a:cubicBezTo>
                  <a:cubicBezTo>
                    <a:pt x="98" y="70"/>
                    <a:pt x="126" y="51"/>
                    <a:pt x="160" y="51"/>
                  </a:cubicBezTo>
                  <a:cubicBezTo>
                    <a:pt x="194" y="51"/>
                    <a:pt x="222" y="70"/>
                    <a:pt x="222" y="93"/>
                  </a:cubicBezTo>
                  <a:cubicBezTo>
                    <a:pt x="222" y="111"/>
                    <a:pt x="203" y="128"/>
                    <a:pt x="177" y="13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sp>
        <p:nvSpPr>
          <p:cNvPr id="92" name="Rectangle 91">
            <a:extLst>
              <a:ext uri="{FF2B5EF4-FFF2-40B4-BE49-F238E27FC236}">
                <a16:creationId xmlns="" xmlns:a16="http://schemas.microsoft.com/office/drawing/2014/main" id="{343D3903-30D8-4E69-977A-E5916F38CAE0}"/>
              </a:ext>
            </a:extLst>
          </p:cNvPr>
          <p:cNvSpPr/>
          <p:nvPr/>
        </p:nvSpPr>
        <p:spPr>
          <a:xfrm>
            <a:off x="8636729" y="4637058"/>
            <a:ext cx="913924" cy="922571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Wearables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="" xmlns:a16="http://schemas.microsoft.com/office/drawing/2014/main" id="{B98EEB29-D297-429F-AFD0-DBD1B4F8E56D}"/>
              </a:ext>
            </a:extLst>
          </p:cNvPr>
          <p:cNvGrpSpPr/>
          <p:nvPr/>
        </p:nvGrpSpPr>
        <p:grpSpPr>
          <a:xfrm>
            <a:off x="8928485" y="4802356"/>
            <a:ext cx="356392" cy="435779"/>
            <a:chOff x="3281815" y="4825455"/>
            <a:chExt cx="328972" cy="451545"/>
          </a:xfrm>
        </p:grpSpPr>
        <p:sp>
          <p:nvSpPr>
            <p:cNvPr id="94" name="Freeform 21">
              <a:extLst>
                <a:ext uri="{FF2B5EF4-FFF2-40B4-BE49-F238E27FC236}">
                  <a16:creationId xmlns="" xmlns:a16="http://schemas.microsoft.com/office/drawing/2014/main" id="{15E6631C-5040-499B-BA29-B7D4952532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81815" y="4909279"/>
              <a:ext cx="283897" cy="283897"/>
            </a:xfrm>
            <a:custGeom>
              <a:avLst/>
              <a:gdLst>
                <a:gd name="T0" fmla="*/ 150 w 152"/>
                <a:gd name="T1" fmla="*/ 0 h 152"/>
                <a:gd name="T2" fmla="*/ 1 w 152"/>
                <a:gd name="T3" fmla="*/ 0 h 152"/>
                <a:gd name="T4" fmla="*/ 0 w 152"/>
                <a:gd name="T5" fmla="*/ 2 h 152"/>
                <a:gd name="T6" fmla="*/ 0 w 152"/>
                <a:gd name="T7" fmla="*/ 150 h 152"/>
                <a:gd name="T8" fmla="*/ 1 w 152"/>
                <a:gd name="T9" fmla="*/ 152 h 152"/>
                <a:gd name="T10" fmla="*/ 150 w 152"/>
                <a:gd name="T11" fmla="*/ 152 h 152"/>
                <a:gd name="T12" fmla="*/ 152 w 152"/>
                <a:gd name="T13" fmla="*/ 150 h 152"/>
                <a:gd name="T14" fmla="*/ 152 w 152"/>
                <a:gd name="T15" fmla="*/ 2 h 152"/>
                <a:gd name="T16" fmla="*/ 150 w 152"/>
                <a:gd name="T17" fmla="*/ 0 h 152"/>
                <a:gd name="T18" fmla="*/ 138 w 152"/>
                <a:gd name="T19" fmla="*/ 137 h 152"/>
                <a:gd name="T20" fmla="*/ 137 w 152"/>
                <a:gd name="T21" fmla="*/ 138 h 152"/>
                <a:gd name="T22" fmla="*/ 14 w 152"/>
                <a:gd name="T23" fmla="*/ 138 h 152"/>
                <a:gd name="T24" fmla="*/ 13 w 152"/>
                <a:gd name="T25" fmla="*/ 137 h 152"/>
                <a:gd name="T26" fmla="*/ 13 w 152"/>
                <a:gd name="T27" fmla="*/ 15 h 152"/>
                <a:gd name="T28" fmla="*/ 14 w 152"/>
                <a:gd name="T29" fmla="*/ 14 h 152"/>
                <a:gd name="T30" fmla="*/ 137 w 152"/>
                <a:gd name="T31" fmla="*/ 14 h 152"/>
                <a:gd name="T32" fmla="*/ 138 w 152"/>
                <a:gd name="T33" fmla="*/ 15 h 152"/>
                <a:gd name="T34" fmla="*/ 138 w 152"/>
                <a:gd name="T35" fmla="*/ 13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152">
                  <a:moveTo>
                    <a:pt x="15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1"/>
                    <a:pt x="0" y="152"/>
                    <a:pt x="1" y="152"/>
                  </a:cubicBezTo>
                  <a:cubicBezTo>
                    <a:pt x="150" y="152"/>
                    <a:pt x="150" y="152"/>
                    <a:pt x="150" y="152"/>
                  </a:cubicBezTo>
                  <a:cubicBezTo>
                    <a:pt x="151" y="152"/>
                    <a:pt x="152" y="151"/>
                    <a:pt x="152" y="150"/>
                  </a:cubicBezTo>
                  <a:cubicBezTo>
                    <a:pt x="152" y="2"/>
                    <a:pt x="152" y="2"/>
                    <a:pt x="152" y="2"/>
                  </a:cubicBezTo>
                  <a:cubicBezTo>
                    <a:pt x="152" y="1"/>
                    <a:pt x="151" y="0"/>
                    <a:pt x="150" y="0"/>
                  </a:cubicBezTo>
                  <a:moveTo>
                    <a:pt x="138" y="137"/>
                  </a:moveTo>
                  <a:cubicBezTo>
                    <a:pt x="138" y="138"/>
                    <a:pt x="137" y="138"/>
                    <a:pt x="137" y="138"/>
                  </a:cubicBezTo>
                  <a:cubicBezTo>
                    <a:pt x="14" y="138"/>
                    <a:pt x="14" y="138"/>
                    <a:pt x="14" y="138"/>
                  </a:cubicBezTo>
                  <a:cubicBezTo>
                    <a:pt x="14" y="138"/>
                    <a:pt x="13" y="138"/>
                    <a:pt x="13" y="137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4" y="14"/>
                    <a:pt x="14" y="14"/>
                  </a:cubicBezTo>
                  <a:cubicBezTo>
                    <a:pt x="137" y="14"/>
                    <a:pt x="137" y="14"/>
                    <a:pt x="137" y="14"/>
                  </a:cubicBezTo>
                  <a:cubicBezTo>
                    <a:pt x="137" y="14"/>
                    <a:pt x="138" y="14"/>
                    <a:pt x="138" y="15"/>
                  </a:cubicBezTo>
                  <a:lnTo>
                    <a:pt x="138" y="137"/>
                  </a:ln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5" name="Freeform 22">
              <a:extLst>
                <a:ext uri="{FF2B5EF4-FFF2-40B4-BE49-F238E27FC236}">
                  <a16:creationId xmlns="" xmlns:a16="http://schemas.microsoft.com/office/drawing/2014/main" id="{CFE0B975-874D-42C8-9B50-FD5DE6292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2426" y="4825455"/>
              <a:ext cx="181093" cy="64845"/>
            </a:xfrm>
            <a:custGeom>
              <a:avLst/>
              <a:gdLst>
                <a:gd name="T0" fmla="*/ 90 w 97"/>
                <a:gd name="T1" fmla="*/ 0 h 35"/>
                <a:gd name="T2" fmla="*/ 7 w 97"/>
                <a:gd name="T3" fmla="*/ 0 h 35"/>
                <a:gd name="T4" fmla="*/ 0 w 97"/>
                <a:gd name="T5" fmla="*/ 7 h 35"/>
                <a:gd name="T6" fmla="*/ 0 w 97"/>
                <a:gd name="T7" fmla="*/ 34 h 35"/>
                <a:gd name="T8" fmla="*/ 1 w 97"/>
                <a:gd name="T9" fmla="*/ 35 h 35"/>
                <a:gd name="T10" fmla="*/ 96 w 97"/>
                <a:gd name="T11" fmla="*/ 35 h 35"/>
                <a:gd name="T12" fmla="*/ 97 w 97"/>
                <a:gd name="T13" fmla="*/ 34 h 35"/>
                <a:gd name="T14" fmla="*/ 97 w 97"/>
                <a:gd name="T15" fmla="*/ 7 h 35"/>
                <a:gd name="T16" fmla="*/ 90 w 97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35">
                  <a:moveTo>
                    <a:pt x="9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1" y="35"/>
                    <a:pt x="1" y="35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7" y="35"/>
                    <a:pt x="97" y="34"/>
                    <a:pt x="97" y="34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3"/>
                    <a:pt x="94" y="0"/>
                    <a:pt x="90" y="0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6" name="Freeform 23">
              <a:extLst>
                <a:ext uri="{FF2B5EF4-FFF2-40B4-BE49-F238E27FC236}">
                  <a16:creationId xmlns="" xmlns:a16="http://schemas.microsoft.com/office/drawing/2014/main" id="{96E79F41-6D05-4D11-8697-B8DB32DF2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2426" y="5212155"/>
              <a:ext cx="181093" cy="64845"/>
            </a:xfrm>
            <a:custGeom>
              <a:avLst/>
              <a:gdLst>
                <a:gd name="T0" fmla="*/ 7 w 97"/>
                <a:gd name="T1" fmla="*/ 35 h 35"/>
                <a:gd name="T2" fmla="*/ 90 w 97"/>
                <a:gd name="T3" fmla="*/ 35 h 35"/>
                <a:gd name="T4" fmla="*/ 97 w 97"/>
                <a:gd name="T5" fmla="*/ 28 h 35"/>
                <a:gd name="T6" fmla="*/ 97 w 97"/>
                <a:gd name="T7" fmla="*/ 1 h 35"/>
                <a:gd name="T8" fmla="*/ 96 w 97"/>
                <a:gd name="T9" fmla="*/ 0 h 35"/>
                <a:gd name="T10" fmla="*/ 1 w 97"/>
                <a:gd name="T11" fmla="*/ 0 h 35"/>
                <a:gd name="T12" fmla="*/ 0 w 97"/>
                <a:gd name="T13" fmla="*/ 1 h 35"/>
                <a:gd name="T14" fmla="*/ 0 w 97"/>
                <a:gd name="T15" fmla="*/ 28 h 35"/>
                <a:gd name="T16" fmla="*/ 7 w 97"/>
                <a:gd name="T17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35">
                  <a:moveTo>
                    <a:pt x="7" y="35"/>
                  </a:moveTo>
                  <a:cubicBezTo>
                    <a:pt x="90" y="35"/>
                    <a:pt x="90" y="35"/>
                    <a:pt x="90" y="35"/>
                  </a:cubicBezTo>
                  <a:cubicBezTo>
                    <a:pt x="94" y="35"/>
                    <a:pt x="97" y="32"/>
                    <a:pt x="97" y="28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7" y="1"/>
                    <a:pt x="97" y="0"/>
                    <a:pt x="9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2"/>
                    <a:pt x="3" y="35"/>
                    <a:pt x="7" y="35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7" name="Freeform 24">
              <a:extLst>
                <a:ext uri="{FF2B5EF4-FFF2-40B4-BE49-F238E27FC236}">
                  <a16:creationId xmlns="" xmlns:a16="http://schemas.microsoft.com/office/drawing/2014/main" id="{B52A696A-9303-4AE7-B645-349D7E0824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4691" y="5008129"/>
              <a:ext cx="26096" cy="86197"/>
            </a:xfrm>
            <a:custGeom>
              <a:avLst/>
              <a:gdLst>
                <a:gd name="T0" fmla="*/ 14 w 14"/>
                <a:gd name="T1" fmla="*/ 43 h 46"/>
                <a:gd name="T2" fmla="*/ 14 w 14"/>
                <a:gd name="T3" fmla="*/ 3 h 46"/>
                <a:gd name="T4" fmla="*/ 10 w 14"/>
                <a:gd name="T5" fmla="*/ 0 h 46"/>
                <a:gd name="T6" fmla="*/ 1 w 14"/>
                <a:gd name="T7" fmla="*/ 0 h 46"/>
                <a:gd name="T8" fmla="*/ 0 w 14"/>
                <a:gd name="T9" fmla="*/ 0 h 46"/>
                <a:gd name="T10" fmla="*/ 0 w 14"/>
                <a:gd name="T11" fmla="*/ 45 h 46"/>
                <a:gd name="T12" fmla="*/ 1 w 14"/>
                <a:gd name="T13" fmla="*/ 46 h 46"/>
                <a:gd name="T14" fmla="*/ 10 w 14"/>
                <a:gd name="T15" fmla="*/ 46 h 46"/>
                <a:gd name="T16" fmla="*/ 14 w 14"/>
                <a:gd name="T1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46">
                  <a:moveTo>
                    <a:pt x="14" y="43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1"/>
                    <a:pt x="12" y="0"/>
                    <a:pt x="1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6"/>
                    <a:pt x="1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2" y="46"/>
                    <a:pt x="14" y="45"/>
                    <a:pt x="14" y="43"/>
                  </a:cubicBezTo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8" name="Freeform 25">
              <a:extLst>
                <a:ext uri="{FF2B5EF4-FFF2-40B4-BE49-F238E27FC236}">
                  <a16:creationId xmlns="" xmlns:a16="http://schemas.microsoft.com/office/drawing/2014/main" id="{46782C64-4AF9-4CF4-B8DB-A00FA307B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5095908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99" name="Freeform 26">
              <a:extLst>
                <a:ext uri="{FF2B5EF4-FFF2-40B4-BE49-F238E27FC236}">
                  <a16:creationId xmlns="" xmlns:a16="http://schemas.microsoft.com/office/drawing/2014/main" id="{C74CBF71-355E-4185-B7BE-72285F8D3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5095908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0" name="Freeform 27">
              <a:extLst>
                <a:ext uri="{FF2B5EF4-FFF2-40B4-BE49-F238E27FC236}">
                  <a16:creationId xmlns="" xmlns:a16="http://schemas.microsoft.com/office/drawing/2014/main" id="{B3DEFC35-5D16-4627-9C13-8E02CA283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5030271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1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1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1" name="Freeform 28">
              <a:extLst>
                <a:ext uri="{FF2B5EF4-FFF2-40B4-BE49-F238E27FC236}">
                  <a16:creationId xmlns="" xmlns:a16="http://schemas.microsoft.com/office/drawing/2014/main" id="{04F36BD9-46D0-4BED-A2F5-8345F5424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5030271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1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2" name="Freeform 29">
              <a:extLst>
                <a:ext uri="{FF2B5EF4-FFF2-40B4-BE49-F238E27FC236}">
                  <a16:creationId xmlns="" xmlns:a16="http://schemas.microsoft.com/office/drawing/2014/main" id="{F165BB75-276E-430D-8E4B-97E073018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9234" y="5030271"/>
              <a:ext cx="37168" cy="39540"/>
            </a:xfrm>
            <a:custGeom>
              <a:avLst/>
              <a:gdLst>
                <a:gd name="T0" fmla="*/ 20 w 20"/>
                <a:gd name="T1" fmla="*/ 21 h 21"/>
                <a:gd name="T2" fmla="*/ 1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1 w 20"/>
                <a:gd name="T9" fmla="*/ 0 h 21"/>
                <a:gd name="T10" fmla="*/ 20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20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1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1"/>
                    <a:pt x="20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3" name="Freeform 30">
              <a:extLst>
                <a:ext uri="{FF2B5EF4-FFF2-40B4-BE49-F238E27FC236}">
                  <a16:creationId xmlns="" xmlns:a16="http://schemas.microsoft.com/office/drawing/2014/main" id="{EA61F852-55B0-42CA-9A49-9478AA0CEC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0334" y="4967007"/>
              <a:ext cx="37168" cy="39540"/>
            </a:xfrm>
            <a:custGeom>
              <a:avLst/>
              <a:gdLst>
                <a:gd name="T0" fmla="*/ 19 w 20"/>
                <a:gd name="T1" fmla="*/ 21 h 21"/>
                <a:gd name="T2" fmla="*/ 0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0 w 20"/>
                <a:gd name="T9" fmla="*/ 0 h 21"/>
                <a:gd name="T10" fmla="*/ 19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19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9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19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4" name="Freeform 31">
              <a:extLst>
                <a:ext uri="{FF2B5EF4-FFF2-40B4-BE49-F238E27FC236}">
                  <a16:creationId xmlns="" xmlns:a16="http://schemas.microsoft.com/office/drawing/2014/main" id="{6B30E92C-836D-4384-A588-07FBA30DF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598" y="4967007"/>
              <a:ext cx="38749" cy="39540"/>
            </a:xfrm>
            <a:custGeom>
              <a:avLst/>
              <a:gdLst>
                <a:gd name="T0" fmla="*/ 20 w 21"/>
                <a:gd name="T1" fmla="*/ 21 h 21"/>
                <a:gd name="T2" fmla="*/ 1 w 21"/>
                <a:gd name="T3" fmla="*/ 21 h 21"/>
                <a:gd name="T4" fmla="*/ 0 w 21"/>
                <a:gd name="T5" fmla="*/ 20 h 21"/>
                <a:gd name="T6" fmla="*/ 0 w 21"/>
                <a:gd name="T7" fmla="*/ 1 h 21"/>
                <a:gd name="T8" fmla="*/ 1 w 21"/>
                <a:gd name="T9" fmla="*/ 0 h 21"/>
                <a:gd name="T10" fmla="*/ 20 w 21"/>
                <a:gd name="T11" fmla="*/ 0 h 21"/>
                <a:gd name="T12" fmla="*/ 21 w 21"/>
                <a:gd name="T13" fmla="*/ 1 h 21"/>
                <a:gd name="T14" fmla="*/ 21 w 21"/>
                <a:gd name="T15" fmla="*/ 20 h 21"/>
                <a:gd name="T16" fmla="*/ 20 w 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  <p:sp>
          <p:nvSpPr>
            <p:cNvPr id="105" name="Freeform 32">
              <a:extLst>
                <a:ext uri="{FF2B5EF4-FFF2-40B4-BE49-F238E27FC236}">
                  <a16:creationId xmlns="" xmlns:a16="http://schemas.microsoft.com/office/drawing/2014/main" id="{52799FC9-EA44-45DF-AC14-4833C9ED8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9234" y="4967007"/>
              <a:ext cx="37168" cy="39540"/>
            </a:xfrm>
            <a:custGeom>
              <a:avLst/>
              <a:gdLst>
                <a:gd name="T0" fmla="*/ 20 w 20"/>
                <a:gd name="T1" fmla="*/ 21 h 21"/>
                <a:gd name="T2" fmla="*/ 1 w 20"/>
                <a:gd name="T3" fmla="*/ 21 h 21"/>
                <a:gd name="T4" fmla="*/ 0 w 20"/>
                <a:gd name="T5" fmla="*/ 20 h 21"/>
                <a:gd name="T6" fmla="*/ 0 w 20"/>
                <a:gd name="T7" fmla="*/ 1 h 21"/>
                <a:gd name="T8" fmla="*/ 1 w 20"/>
                <a:gd name="T9" fmla="*/ 0 h 21"/>
                <a:gd name="T10" fmla="*/ 20 w 20"/>
                <a:gd name="T11" fmla="*/ 0 h 21"/>
                <a:gd name="T12" fmla="*/ 20 w 20"/>
                <a:gd name="T13" fmla="*/ 1 h 21"/>
                <a:gd name="T14" fmla="*/ 20 w 20"/>
                <a:gd name="T15" fmla="*/ 20 h 21"/>
                <a:gd name="T16" fmla="*/ 20 w 20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20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1"/>
                    <a:pt x="20" y="21"/>
                  </a:cubicBezTo>
                </a:path>
              </a:pathLst>
            </a:custGeom>
            <a:solidFill>
              <a:srgbClr val="003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913943"/>
              <a:endParaRPr lang="en-US" sz="800">
                <a:solidFill>
                  <a:prstClr val="black"/>
                </a:solidFill>
              </a:endParaRPr>
            </a:p>
          </p:txBody>
        </p:sp>
      </p:grpSp>
      <p:sp>
        <p:nvSpPr>
          <p:cNvPr id="123" name="Rectangle 122">
            <a:extLst>
              <a:ext uri="{FF2B5EF4-FFF2-40B4-BE49-F238E27FC236}">
                <a16:creationId xmlns="" xmlns:a16="http://schemas.microsoft.com/office/drawing/2014/main" id="{E5A207CC-E442-43E7-8E75-18B7C3F9E120}"/>
              </a:ext>
            </a:extLst>
          </p:cNvPr>
          <p:cNvSpPr/>
          <p:nvPr/>
        </p:nvSpPr>
        <p:spPr>
          <a:xfrm>
            <a:off x="7108351" y="1517075"/>
            <a:ext cx="843169" cy="950246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Zone Controls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4578519" y="1517077"/>
            <a:ext cx="843169" cy="950245"/>
            <a:chOff x="4580904" y="1516081"/>
            <a:chExt cx="843608" cy="950740"/>
          </a:xfrm>
        </p:grpSpPr>
        <p:sp>
          <p:nvSpPr>
            <p:cNvPr id="152" name="Rectangle 151">
              <a:extLst>
                <a:ext uri="{FF2B5EF4-FFF2-40B4-BE49-F238E27FC236}">
                  <a16:creationId xmlns="" xmlns:a16="http://schemas.microsoft.com/office/drawing/2014/main" id="{192C2702-ADF8-4BE2-AB11-9DE24115DB9F}"/>
                </a:ext>
              </a:extLst>
            </p:cNvPr>
            <p:cNvSpPr/>
            <p:nvPr/>
          </p:nvSpPr>
          <p:spPr>
            <a:xfrm>
              <a:off x="4580904" y="1516081"/>
              <a:ext cx="843608" cy="9507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Person Identification</a:t>
              </a:r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="" xmlns:a16="http://schemas.microsoft.com/office/drawing/2014/main" id="{83A7B160-1E0D-4D29-BED1-E45B966B2D0E}"/>
                </a:ext>
              </a:extLst>
            </p:cNvPr>
            <p:cNvGrpSpPr/>
            <p:nvPr/>
          </p:nvGrpSpPr>
          <p:grpSpPr>
            <a:xfrm>
              <a:off x="4828026" y="1632144"/>
              <a:ext cx="349364" cy="519499"/>
              <a:chOff x="6010276" y="2820988"/>
              <a:chExt cx="854075" cy="1269999"/>
            </a:xfrm>
            <a:solidFill>
              <a:schemeClr val="accent2"/>
            </a:solidFill>
          </p:grpSpPr>
          <p:sp>
            <p:nvSpPr>
              <p:cNvPr id="125" name="Freeform 14">
                <a:extLst>
                  <a:ext uri="{FF2B5EF4-FFF2-40B4-BE49-F238E27FC236}">
                    <a16:creationId xmlns="" xmlns:a16="http://schemas.microsoft.com/office/drawing/2014/main" id="{3C406AA6-6806-43E3-BD66-E3BE8CFF53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0276" y="3086100"/>
                <a:ext cx="854075" cy="1004887"/>
              </a:xfrm>
              <a:custGeom>
                <a:avLst/>
                <a:gdLst>
                  <a:gd name="T0" fmla="*/ 56 w 1184"/>
                  <a:gd name="T1" fmla="*/ 472 h 1395"/>
                  <a:gd name="T2" fmla="*/ 282 w 1184"/>
                  <a:gd name="T3" fmla="*/ 369 h 1395"/>
                  <a:gd name="T4" fmla="*/ 403 w 1184"/>
                  <a:gd name="T5" fmla="*/ 50 h 1395"/>
                  <a:gd name="T6" fmla="*/ 475 w 1184"/>
                  <a:gd name="T7" fmla="*/ 0 h 1395"/>
                  <a:gd name="T8" fmla="*/ 631 w 1184"/>
                  <a:gd name="T9" fmla="*/ 0 h 1395"/>
                  <a:gd name="T10" fmla="*/ 666 w 1184"/>
                  <a:gd name="T11" fmla="*/ 8 h 1395"/>
                  <a:gd name="T12" fmla="*/ 976 w 1184"/>
                  <a:gd name="T13" fmla="*/ 163 h 1395"/>
                  <a:gd name="T14" fmla="*/ 1005 w 1184"/>
                  <a:gd name="T15" fmla="*/ 190 h 1395"/>
                  <a:gd name="T16" fmla="*/ 1161 w 1184"/>
                  <a:gd name="T17" fmla="*/ 422 h 1395"/>
                  <a:gd name="T18" fmla="*/ 1139 w 1184"/>
                  <a:gd name="T19" fmla="*/ 529 h 1395"/>
                  <a:gd name="T20" fmla="*/ 1096 w 1184"/>
                  <a:gd name="T21" fmla="*/ 542 h 1395"/>
                  <a:gd name="T22" fmla="*/ 1032 w 1184"/>
                  <a:gd name="T23" fmla="*/ 508 h 1395"/>
                  <a:gd name="T24" fmla="*/ 888 w 1184"/>
                  <a:gd name="T25" fmla="*/ 292 h 1395"/>
                  <a:gd name="T26" fmla="*/ 711 w 1184"/>
                  <a:gd name="T27" fmla="*/ 204 h 1395"/>
                  <a:gd name="T28" fmla="*/ 796 w 1184"/>
                  <a:gd name="T29" fmla="*/ 566 h 1395"/>
                  <a:gd name="T30" fmla="*/ 861 w 1184"/>
                  <a:gd name="T31" fmla="*/ 978 h 1395"/>
                  <a:gd name="T32" fmla="*/ 1080 w 1184"/>
                  <a:gd name="T33" fmla="*/ 1272 h 1395"/>
                  <a:gd name="T34" fmla="*/ 1065 w 1184"/>
                  <a:gd name="T35" fmla="*/ 1380 h 1395"/>
                  <a:gd name="T36" fmla="*/ 1019 w 1184"/>
                  <a:gd name="T37" fmla="*/ 1395 h 1395"/>
                  <a:gd name="T38" fmla="*/ 957 w 1184"/>
                  <a:gd name="T39" fmla="*/ 1364 h 1395"/>
                  <a:gd name="T40" fmla="*/ 731 w 1184"/>
                  <a:gd name="T41" fmla="*/ 1064 h 1395"/>
                  <a:gd name="T42" fmla="*/ 708 w 1184"/>
                  <a:gd name="T43" fmla="*/ 1023 h 1395"/>
                  <a:gd name="T44" fmla="*/ 652 w 1184"/>
                  <a:gd name="T45" fmla="*/ 792 h 1395"/>
                  <a:gd name="T46" fmla="*/ 460 w 1184"/>
                  <a:gd name="T47" fmla="*/ 985 h 1395"/>
                  <a:gd name="T48" fmla="*/ 315 w 1184"/>
                  <a:gd name="T49" fmla="*/ 1346 h 1395"/>
                  <a:gd name="T50" fmla="*/ 243 w 1184"/>
                  <a:gd name="T51" fmla="*/ 1395 h 1395"/>
                  <a:gd name="T52" fmla="*/ 201 w 1184"/>
                  <a:gd name="T53" fmla="*/ 1387 h 1395"/>
                  <a:gd name="T54" fmla="*/ 171 w 1184"/>
                  <a:gd name="T55" fmla="*/ 1289 h 1395"/>
                  <a:gd name="T56" fmla="*/ 326 w 1184"/>
                  <a:gd name="T57" fmla="*/ 901 h 1395"/>
                  <a:gd name="T58" fmla="*/ 336 w 1184"/>
                  <a:gd name="T59" fmla="*/ 884 h 1395"/>
                  <a:gd name="T60" fmla="*/ 514 w 1184"/>
                  <a:gd name="T61" fmla="*/ 612 h 1395"/>
                  <a:gd name="T62" fmla="*/ 459 w 1184"/>
                  <a:gd name="T63" fmla="*/ 341 h 1395"/>
                  <a:gd name="T64" fmla="*/ 416 w 1184"/>
                  <a:gd name="T65" fmla="*/ 453 h 1395"/>
                  <a:gd name="T66" fmla="*/ 376 w 1184"/>
                  <a:gd name="T67" fmla="*/ 497 h 1395"/>
                  <a:gd name="T68" fmla="*/ 120 w 1184"/>
                  <a:gd name="T69" fmla="*/ 613 h 1395"/>
                  <a:gd name="T70" fmla="*/ 88 w 1184"/>
                  <a:gd name="T71" fmla="*/ 620 h 1395"/>
                  <a:gd name="T72" fmla="*/ 17 w 1184"/>
                  <a:gd name="T73" fmla="*/ 574 h 1395"/>
                  <a:gd name="T74" fmla="*/ 56 w 1184"/>
                  <a:gd name="T75" fmla="*/ 472 h 1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84" h="1395">
                    <a:moveTo>
                      <a:pt x="56" y="472"/>
                    </a:moveTo>
                    <a:cubicBezTo>
                      <a:pt x="282" y="369"/>
                      <a:pt x="282" y="369"/>
                      <a:pt x="282" y="369"/>
                    </a:cubicBezTo>
                    <a:cubicBezTo>
                      <a:pt x="403" y="50"/>
                      <a:pt x="403" y="50"/>
                      <a:pt x="403" y="50"/>
                    </a:cubicBezTo>
                    <a:cubicBezTo>
                      <a:pt x="415" y="19"/>
                      <a:pt x="444" y="0"/>
                      <a:pt x="475" y="0"/>
                    </a:cubicBezTo>
                    <a:cubicBezTo>
                      <a:pt x="631" y="0"/>
                      <a:pt x="631" y="0"/>
                      <a:pt x="631" y="0"/>
                    </a:cubicBezTo>
                    <a:cubicBezTo>
                      <a:pt x="631" y="0"/>
                      <a:pt x="655" y="2"/>
                      <a:pt x="666" y="8"/>
                    </a:cubicBezTo>
                    <a:cubicBezTo>
                      <a:pt x="976" y="163"/>
                      <a:pt x="976" y="163"/>
                      <a:pt x="976" y="163"/>
                    </a:cubicBezTo>
                    <a:cubicBezTo>
                      <a:pt x="988" y="169"/>
                      <a:pt x="998" y="178"/>
                      <a:pt x="1005" y="190"/>
                    </a:cubicBezTo>
                    <a:cubicBezTo>
                      <a:pt x="1161" y="422"/>
                      <a:pt x="1161" y="422"/>
                      <a:pt x="1161" y="422"/>
                    </a:cubicBezTo>
                    <a:cubicBezTo>
                      <a:pt x="1184" y="457"/>
                      <a:pt x="1175" y="506"/>
                      <a:pt x="1139" y="529"/>
                    </a:cubicBezTo>
                    <a:cubicBezTo>
                      <a:pt x="1126" y="538"/>
                      <a:pt x="1111" y="542"/>
                      <a:pt x="1096" y="542"/>
                    </a:cubicBezTo>
                    <a:cubicBezTo>
                      <a:pt x="1071" y="542"/>
                      <a:pt x="1046" y="530"/>
                      <a:pt x="1032" y="508"/>
                    </a:cubicBezTo>
                    <a:cubicBezTo>
                      <a:pt x="888" y="292"/>
                      <a:pt x="888" y="292"/>
                      <a:pt x="888" y="292"/>
                    </a:cubicBezTo>
                    <a:cubicBezTo>
                      <a:pt x="711" y="204"/>
                      <a:pt x="711" y="204"/>
                      <a:pt x="711" y="204"/>
                    </a:cubicBezTo>
                    <a:cubicBezTo>
                      <a:pt x="714" y="220"/>
                      <a:pt x="795" y="559"/>
                      <a:pt x="796" y="566"/>
                    </a:cubicBezTo>
                    <a:cubicBezTo>
                      <a:pt x="861" y="978"/>
                      <a:pt x="861" y="978"/>
                      <a:pt x="861" y="978"/>
                    </a:cubicBezTo>
                    <a:cubicBezTo>
                      <a:pt x="1080" y="1272"/>
                      <a:pt x="1080" y="1272"/>
                      <a:pt x="1080" y="1272"/>
                    </a:cubicBezTo>
                    <a:cubicBezTo>
                      <a:pt x="1106" y="1306"/>
                      <a:pt x="1099" y="1354"/>
                      <a:pt x="1065" y="1380"/>
                    </a:cubicBezTo>
                    <a:cubicBezTo>
                      <a:pt x="1051" y="1390"/>
                      <a:pt x="1035" y="1395"/>
                      <a:pt x="1019" y="1395"/>
                    </a:cubicBezTo>
                    <a:cubicBezTo>
                      <a:pt x="995" y="1395"/>
                      <a:pt x="972" y="1385"/>
                      <a:pt x="957" y="1364"/>
                    </a:cubicBezTo>
                    <a:cubicBezTo>
                      <a:pt x="731" y="1064"/>
                      <a:pt x="731" y="1064"/>
                      <a:pt x="731" y="1064"/>
                    </a:cubicBezTo>
                    <a:cubicBezTo>
                      <a:pt x="720" y="1053"/>
                      <a:pt x="712" y="1040"/>
                      <a:pt x="708" y="1023"/>
                    </a:cubicBezTo>
                    <a:cubicBezTo>
                      <a:pt x="652" y="792"/>
                      <a:pt x="652" y="792"/>
                      <a:pt x="652" y="792"/>
                    </a:cubicBezTo>
                    <a:cubicBezTo>
                      <a:pt x="460" y="985"/>
                      <a:pt x="460" y="985"/>
                      <a:pt x="460" y="985"/>
                    </a:cubicBezTo>
                    <a:cubicBezTo>
                      <a:pt x="315" y="1346"/>
                      <a:pt x="315" y="1346"/>
                      <a:pt x="315" y="1346"/>
                    </a:cubicBezTo>
                    <a:cubicBezTo>
                      <a:pt x="303" y="1377"/>
                      <a:pt x="274" y="1395"/>
                      <a:pt x="243" y="1395"/>
                    </a:cubicBezTo>
                    <a:cubicBezTo>
                      <a:pt x="234" y="1395"/>
                      <a:pt x="210" y="1391"/>
                      <a:pt x="201" y="1387"/>
                    </a:cubicBezTo>
                    <a:cubicBezTo>
                      <a:pt x="161" y="1371"/>
                      <a:pt x="155" y="1329"/>
                      <a:pt x="171" y="1289"/>
                    </a:cubicBezTo>
                    <a:cubicBezTo>
                      <a:pt x="326" y="901"/>
                      <a:pt x="326" y="901"/>
                      <a:pt x="326" y="901"/>
                    </a:cubicBezTo>
                    <a:cubicBezTo>
                      <a:pt x="329" y="895"/>
                      <a:pt x="332" y="889"/>
                      <a:pt x="336" y="884"/>
                    </a:cubicBezTo>
                    <a:cubicBezTo>
                      <a:pt x="514" y="612"/>
                      <a:pt x="514" y="612"/>
                      <a:pt x="514" y="612"/>
                    </a:cubicBezTo>
                    <a:cubicBezTo>
                      <a:pt x="459" y="341"/>
                      <a:pt x="459" y="341"/>
                      <a:pt x="459" y="341"/>
                    </a:cubicBezTo>
                    <a:cubicBezTo>
                      <a:pt x="416" y="453"/>
                      <a:pt x="416" y="453"/>
                      <a:pt x="416" y="453"/>
                    </a:cubicBezTo>
                    <a:cubicBezTo>
                      <a:pt x="409" y="473"/>
                      <a:pt x="395" y="488"/>
                      <a:pt x="376" y="497"/>
                    </a:cubicBezTo>
                    <a:cubicBezTo>
                      <a:pt x="120" y="613"/>
                      <a:pt x="120" y="613"/>
                      <a:pt x="120" y="613"/>
                    </a:cubicBezTo>
                    <a:cubicBezTo>
                      <a:pt x="110" y="618"/>
                      <a:pt x="99" y="620"/>
                      <a:pt x="88" y="620"/>
                    </a:cubicBezTo>
                    <a:cubicBezTo>
                      <a:pt x="59" y="620"/>
                      <a:pt x="31" y="603"/>
                      <a:pt x="17" y="574"/>
                    </a:cubicBezTo>
                    <a:cubicBezTo>
                      <a:pt x="0" y="536"/>
                      <a:pt x="17" y="490"/>
                      <a:pt x="56" y="4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  <p:sp>
            <p:nvSpPr>
              <p:cNvPr id="126" name="Oval 15">
                <a:extLst>
                  <a:ext uri="{FF2B5EF4-FFF2-40B4-BE49-F238E27FC236}">
                    <a16:creationId xmlns="" xmlns:a16="http://schemas.microsoft.com/office/drawing/2014/main" id="{7B3E5A2B-64A9-458D-B5BC-67B02138D7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7763" y="2820988"/>
                <a:ext cx="234950" cy="23336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>
                <a:prstTxWarp prst="textNoShape">
                  <a:avLst/>
                </a:prstTxWarp>
              </a:bodyPr>
              <a:lstStyle/>
              <a:p>
                <a:pPr defTabSz="913943"/>
                <a:endParaRPr lang="en-US" sz="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27" name="Group 126">
            <a:extLst>
              <a:ext uri="{FF2B5EF4-FFF2-40B4-BE49-F238E27FC236}">
                <a16:creationId xmlns="" xmlns:a16="http://schemas.microsoft.com/office/drawing/2014/main" id="{65BC9105-93D1-47CF-92C6-D0F29F36D515}"/>
              </a:ext>
            </a:extLst>
          </p:cNvPr>
          <p:cNvGrpSpPr/>
          <p:nvPr/>
        </p:nvGrpSpPr>
        <p:grpSpPr>
          <a:xfrm>
            <a:off x="6265923" y="1517075"/>
            <a:ext cx="843169" cy="950246"/>
            <a:chOff x="128127" y="2645860"/>
            <a:chExt cx="843608" cy="950741"/>
          </a:xfrm>
        </p:grpSpPr>
        <p:sp>
          <p:nvSpPr>
            <p:cNvPr id="128" name="Rectangle 127">
              <a:extLst>
                <a:ext uri="{FF2B5EF4-FFF2-40B4-BE49-F238E27FC236}">
                  <a16:creationId xmlns="" xmlns:a16="http://schemas.microsoft.com/office/drawing/2014/main" id="{192C2702-ADF8-4BE2-AB11-9DE24115DB9F}"/>
                </a:ext>
              </a:extLst>
            </p:cNvPr>
            <p:cNvSpPr/>
            <p:nvPr/>
          </p:nvSpPr>
          <p:spPr>
            <a:xfrm>
              <a:off x="128127" y="2645860"/>
              <a:ext cx="843608" cy="950741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Customer Tracking</a:t>
              </a:r>
            </a:p>
          </p:txBody>
        </p:sp>
        <p:grpSp>
          <p:nvGrpSpPr>
            <p:cNvPr id="129" name="Group 128">
              <a:extLst>
                <a:ext uri="{FF2B5EF4-FFF2-40B4-BE49-F238E27FC236}">
                  <a16:creationId xmlns="" xmlns:a16="http://schemas.microsoft.com/office/drawing/2014/main" id="{81336406-6D68-4E7F-A868-AE93FB66CE5B}"/>
                </a:ext>
              </a:extLst>
            </p:cNvPr>
            <p:cNvGrpSpPr/>
            <p:nvPr/>
          </p:nvGrpSpPr>
          <p:grpSpPr>
            <a:xfrm>
              <a:off x="367576" y="2776743"/>
              <a:ext cx="325199" cy="491094"/>
              <a:chOff x="7436661" y="45449066"/>
              <a:chExt cx="650399" cy="982189"/>
            </a:xfrm>
            <a:solidFill>
              <a:schemeClr val="accent2"/>
            </a:solidFill>
          </p:grpSpPr>
          <p:grpSp>
            <p:nvGrpSpPr>
              <p:cNvPr id="130" name="Group 129">
                <a:extLst>
                  <a:ext uri="{FF2B5EF4-FFF2-40B4-BE49-F238E27FC236}">
                    <a16:creationId xmlns="" xmlns:a16="http://schemas.microsoft.com/office/drawing/2014/main" id="{9E599ED6-105E-4C6F-B841-F2457BC48206}"/>
                  </a:ext>
                </a:extLst>
              </p:cNvPr>
              <p:cNvGrpSpPr/>
              <p:nvPr/>
            </p:nvGrpSpPr>
            <p:grpSpPr>
              <a:xfrm>
                <a:off x="7436661" y="45449066"/>
                <a:ext cx="247174" cy="723426"/>
                <a:chOff x="7436661" y="45449066"/>
                <a:chExt cx="247174" cy="723426"/>
              </a:xfrm>
              <a:grpFill/>
            </p:grpSpPr>
            <p:sp>
              <p:nvSpPr>
                <p:cNvPr id="134" name="Freeform 664">
                  <a:extLst>
                    <a:ext uri="{FF2B5EF4-FFF2-40B4-BE49-F238E27FC236}">
                      <a16:creationId xmlns="" xmlns:a16="http://schemas.microsoft.com/office/drawing/2014/main" id="{73965C0D-D432-4ABA-80A9-F3CF92BC3165}"/>
                    </a:ext>
                  </a:extLst>
                </p:cNvPr>
                <p:cNvSpPr/>
                <p:nvPr/>
              </p:nvSpPr>
              <p:spPr>
                <a:xfrm>
                  <a:off x="7436661" y="45449066"/>
                  <a:ext cx="247174" cy="542925"/>
                </a:xfrm>
                <a:custGeom>
                  <a:avLst/>
                  <a:gdLst>
                    <a:gd name="connsiteX0" fmla="*/ 105833 w 262466"/>
                    <a:gd name="connsiteY0" fmla="*/ 0 h 533400"/>
                    <a:gd name="connsiteX1" fmla="*/ 0 w 262466"/>
                    <a:gd name="connsiteY1" fmla="*/ 313266 h 533400"/>
                    <a:gd name="connsiteX2" fmla="*/ 114300 w 262466"/>
                    <a:gd name="connsiteY2" fmla="*/ 533400 h 533400"/>
                    <a:gd name="connsiteX3" fmla="*/ 249766 w 262466"/>
                    <a:gd name="connsiteY3" fmla="*/ 529166 h 533400"/>
                    <a:gd name="connsiteX4" fmla="*/ 224366 w 262466"/>
                    <a:gd name="connsiteY4" fmla="*/ 431800 h 533400"/>
                    <a:gd name="connsiteX5" fmla="*/ 262466 w 262466"/>
                    <a:gd name="connsiteY5" fmla="*/ 254000 h 533400"/>
                    <a:gd name="connsiteX6" fmla="*/ 182033 w 262466"/>
                    <a:gd name="connsiteY6" fmla="*/ 122766 h 533400"/>
                    <a:gd name="connsiteX7" fmla="*/ 105833 w 262466"/>
                    <a:gd name="connsiteY7" fmla="*/ 0 h 533400"/>
                    <a:gd name="connsiteX0" fmla="*/ 118533 w 275166"/>
                    <a:gd name="connsiteY0" fmla="*/ 0 h 533400"/>
                    <a:gd name="connsiteX1" fmla="*/ 0 w 275166"/>
                    <a:gd name="connsiteY1" fmla="*/ 283633 h 533400"/>
                    <a:gd name="connsiteX2" fmla="*/ 127000 w 275166"/>
                    <a:gd name="connsiteY2" fmla="*/ 533400 h 533400"/>
                    <a:gd name="connsiteX3" fmla="*/ 262466 w 275166"/>
                    <a:gd name="connsiteY3" fmla="*/ 529166 h 533400"/>
                    <a:gd name="connsiteX4" fmla="*/ 237066 w 275166"/>
                    <a:gd name="connsiteY4" fmla="*/ 431800 h 533400"/>
                    <a:gd name="connsiteX5" fmla="*/ 275166 w 275166"/>
                    <a:gd name="connsiteY5" fmla="*/ 254000 h 533400"/>
                    <a:gd name="connsiteX6" fmla="*/ 194733 w 275166"/>
                    <a:gd name="connsiteY6" fmla="*/ 122766 h 533400"/>
                    <a:gd name="connsiteX7" fmla="*/ 118533 w 275166"/>
                    <a:gd name="connsiteY7" fmla="*/ 0 h 533400"/>
                    <a:gd name="connsiteX0" fmla="*/ 118549 w 275182"/>
                    <a:gd name="connsiteY0" fmla="*/ 0 h 533400"/>
                    <a:gd name="connsiteX1" fmla="*/ 16 w 275182"/>
                    <a:gd name="connsiteY1" fmla="*/ 283633 h 533400"/>
                    <a:gd name="connsiteX2" fmla="*/ 127016 w 275182"/>
                    <a:gd name="connsiteY2" fmla="*/ 533400 h 533400"/>
                    <a:gd name="connsiteX3" fmla="*/ 262482 w 275182"/>
                    <a:gd name="connsiteY3" fmla="*/ 529166 h 533400"/>
                    <a:gd name="connsiteX4" fmla="*/ 237082 w 275182"/>
                    <a:gd name="connsiteY4" fmla="*/ 431800 h 533400"/>
                    <a:gd name="connsiteX5" fmla="*/ 275182 w 275182"/>
                    <a:gd name="connsiteY5" fmla="*/ 254000 h 533400"/>
                    <a:gd name="connsiteX6" fmla="*/ 194749 w 275182"/>
                    <a:gd name="connsiteY6" fmla="*/ 122766 h 533400"/>
                    <a:gd name="connsiteX7" fmla="*/ 118549 w 27518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70 w 275983"/>
                    <a:gd name="connsiteY0" fmla="*/ 0 h 546100"/>
                    <a:gd name="connsiteX1" fmla="*/ 37 w 275983"/>
                    <a:gd name="connsiteY1" fmla="*/ 283633 h 546100"/>
                    <a:gd name="connsiteX2" fmla="*/ 131270 w 275983"/>
                    <a:gd name="connsiteY2" fmla="*/ 546100 h 546100"/>
                    <a:gd name="connsiteX3" fmla="*/ 262503 w 275983"/>
                    <a:gd name="connsiteY3" fmla="*/ 529166 h 546100"/>
                    <a:gd name="connsiteX4" fmla="*/ 237103 w 275983"/>
                    <a:gd name="connsiteY4" fmla="*/ 431800 h 546100"/>
                    <a:gd name="connsiteX5" fmla="*/ 275203 w 275983"/>
                    <a:gd name="connsiteY5" fmla="*/ 254000 h 546100"/>
                    <a:gd name="connsiteX6" fmla="*/ 194770 w 275983"/>
                    <a:gd name="connsiteY6" fmla="*/ 122766 h 546100"/>
                    <a:gd name="connsiteX7" fmla="*/ 118570 w 275983"/>
                    <a:gd name="connsiteY7" fmla="*/ 0 h 546100"/>
                    <a:gd name="connsiteX0" fmla="*/ 93186 w 250599"/>
                    <a:gd name="connsiteY0" fmla="*/ 0 h 546100"/>
                    <a:gd name="connsiteX1" fmla="*/ 53 w 250599"/>
                    <a:gd name="connsiteY1" fmla="*/ 287866 h 546100"/>
                    <a:gd name="connsiteX2" fmla="*/ 105886 w 250599"/>
                    <a:gd name="connsiteY2" fmla="*/ 546100 h 546100"/>
                    <a:gd name="connsiteX3" fmla="*/ 237119 w 250599"/>
                    <a:gd name="connsiteY3" fmla="*/ 529166 h 546100"/>
                    <a:gd name="connsiteX4" fmla="*/ 211719 w 250599"/>
                    <a:gd name="connsiteY4" fmla="*/ 431800 h 546100"/>
                    <a:gd name="connsiteX5" fmla="*/ 249819 w 250599"/>
                    <a:gd name="connsiteY5" fmla="*/ 254000 h 546100"/>
                    <a:gd name="connsiteX6" fmla="*/ 169386 w 250599"/>
                    <a:gd name="connsiteY6" fmla="*/ 122766 h 546100"/>
                    <a:gd name="connsiteX7" fmla="*/ 93186 w 250599"/>
                    <a:gd name="connsiteY7" fmla="*/ 0 h 546100"/>
                    <a:gd name="connsiteX0" fmla="*/ 93186 w 251868"/>
                    <a:gd name="connsiteY0" fmla="*/ 0 h 546100"/>
                    <a:gd name="connsiteX1" fmla="*/ 53 w 251868"/>
                    <a:gd name="connsiteY1" fmla="*/ 287866 h 546100"/>
                    <a:gd name="connsiteX2" fmla="*/ 105886 w 251868"/>
                    <a:gd name="connsiteY2" fmla="*/ 546100 h 546100"/>
                    <a:gd name="connsiteX3" fmla="*/ 237119 w 251868"/>
                    <a:gd name="connsiteY3" fmla="*/ 529166 h 546100"/>
                    <a:gd name="connsiteX4" fmla="*/ 228652 w 251868"/>
                    <a:gd name="connsiteY4" fmla="*/ 419100 h 546100"/>
                    <a:gd name="connsiteX5" fmla="*/ 249819 w 251868"/>
                    <a:gd name="connsiteY5" fmla="*/ 254000 h 546100"/>
                    <a:gd name="connsiteX6" fmla="*/ 169386 w 251868"/>
                    <a:gd name="connsiteY6" fmla="*/ 122766 h 546100"/>
                    <a:gd name="connsiteX7" fmla="*/ 93186 w 25186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311679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4438 w 253178"/>
                    <a:gd name="connsiteY0" fmla="*/ 0 h 542925"/>
                    <a:gd name="connsiteX1" fmla="*/ 1305 w 253178"/>
                    <a:gd name="connsiteY1" fmla="*/ 311679 h 542925"/>
                    <a:gd name="connsiteX2" fmla="*/ 108726 w 253178"/>
                    <a:gd name="connsiteY2" fmla="*/ 542925 h 542925"/>
                    <a:gd name="connsiteX3" fmla="*/ 232021 w 253178"/>
                    <a:gd name="connsiteY3" fmla="*/ 529166 h 542925"/>
                    <a:gd name="connsiteX4" fmla="*/ 229904 w 253178"/>
                    <a:gd name="connsiteY4" fmla="*/ 419100 h 542925"/>
                    <a:gd name="connsiteX5" fmla="*/ 251071 w 253178"/>
                    <a:gd name="connsiteY5" fmla="*/ 254000 h 542925"/>
                    <a:gd name="connsiteX6" fmla="*/ 170638 w 253178"/>
                    <a:gd name="connsiteY6" fmla="*/ 122766 h 542925"/>
                    <a:gd name="connsiteX7" fmla="*/ 94438 w 253178"/>
                    <a:gd name="connsiteY7" fmla="*/ 0 h 542925"/>
                    <a:gd name="connsiteX0" fmla="*/ 94438 w 244281"/>
                    <a:gd name="connsiteY0" fmla="*/ 0 h 542925"/>
                    <a:gd name="connsiteX1" fmla="*/ 1305 w 244281"/>
                    <a:gd name="connsiteY1" fmla="*/ 311679 h 542925"/>
                    <a:gd name="connsiteX2" fmla="*/ 108726 w 244281"/>
                    <a:gd name="connsiteY2" fmla="*/ 542925 h 542925"/>
                    <a:gd name="connsiteX3" fmla="*/ 232021 w 244281"/>
                    <a:gd name="connsiteY3" fmla="*/ 529166 h 542925"/>
                    <a:gd name="connsiteX4" fmla="*/ 229904 w 244281"/>
                    <a:gd name="connsiteY4" fmla="*/ 419100 h 542925"/>
                    <a:gd name="connsiteX5" fmla="*/ 241546 w 244281"/>
                    <a:gd name="connsiteY5" fmla="*/ 249237 h 542925"/>
                    <a:gd name="connsiteX6" fmla="*/ 170638 w 244281"/>
                    <a:gd name="connsiteY6" fmla="*/ 122766 h 542925"/>
                    <a:gd name="connsiteX7" fmla="*/ 94438 w 244281"/>
                    <a:gd name="connsiteY7" fmla="*/ 0 h 542925"/>
                    <a:gd name="connsiteX0" fmla="*/ 94438 w 248689"/>
                    <a:gd name="connsiteY0" fmla="*/ 0 h 542925"/>
                    <a:gd name="connsiteX1" fmla="*/ 1305 w 248689"/>
                    <a:gd name="connsiteY1" fmla="*/ 311679 h 542925"/>
                    <a:gd name="connsiteX2" fmla="*/ 108726 w 248689"/>
                    <a:gd name="connsiteY2" fmla="*/ 542925 h 542925"/>
                    <a:gd name="connsiteX3" fmla="*/ 232021 w 248689"/>
                    <a:gd name="connsiteY3" fmla="*/ 529166 h 542925"/>
                    <a:gd name="connsiteX4" fmla="*/ 229904 w 248689"/>
                    <a:gd name="connsiteY4" fmla="*/ 419100 h 542925"/>
                    <a:gd name="connsiteX5" fmla="*/ 246309 w 248689"/>
                    <a:gd name="connsiteY5" fmla="*/ 261937 h 542925"/>
                    <a:gd name="connsiteX6" fmla="*/ 170638 w 248689"/>
                    <a:gd name="connsiteY6" fmla="*/ 122766 h 542925"/>
                    <a:gd name="connsiteX7" fmla="*/ 94438 w 248689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174" h="542925">
                      <a:moveTo>
                        <a:pt x="94438" y="0"/>
                      </a:moveTo>
                      <a:cubicBezTo>
                        <a:pt x="61983" y="26811"/>
                        <a:pt x="-10601" y="232305"/>
                        <a:pt x="1305" y="311679"/>
                      </a:cubicBezTo>
                      <a:cubicBezTo>
                        <a:pt x="13211" y="391053"/>
                        <a:pt x="79270" y="494066"/>
                        <a:pt x="108726" y="542925"/>
                      </a:cubicBezTo>
                      <a:lnTo>
                        <a:pt x="232021" y="529166"/>
                      </a:lnTo>
                      <a:cubicBezTo>
                        <a:pt x="221790" y="488420"/>
                        <a:pt x="227523" y="463638"/>
                        <a:pt x="229904" y="419100"/>
                      </a:cubicBezTo>
                      <a:cubicBezTo>
                        <a:pt x="232285" y="374562"/>
                        <a:pt x="251425" y="311326"/>
                        <a:pt x="246309" y="261937"/>
                      </a:cubicBezTo>
                      <a:cubicBezTo>
                        <a:pt x="241193" y="212548"/>
                        <a:pt x="199125" y="163247"/>
                        <a:pt x="170638" y="122766"/>
                      </a:cubicBezTo>
                      <a:cubicBezTo>
                        <a:pt x="142151" y="82285"/>
                        <a:pt x="118251" y="15522"/>
                        <a:pt x="94438" y="0"/>
                      </a:cubicBezTo>
                      <a:close/>
                    </a:path>
                  </a:pathLst>
                </a:custGeom>
                <a:grpFill/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5" name="Rounded Rectangle 57">
                  <a:extLst>
                    <a:ext uri="{FF2B5EF4-FFF2-40B4-BE49-F238E27FC236}">
                      <a16:creationId xmlns="" xmlns:a16="http://schemas.microsoft.com/office/drawing/2014/main" id="{79E5D4AC-723D-4CB0-B600-04FA5111AA50}"/>
                    </a:ext>
                  </a:extLst>
                </p:cNvPr>
                <p:cNvSpPr/>
                <p:nvPr/>
              </p:nvSpPr>
              <p:spPr>
                <a:xfrm rot="21042704">
                  <a:off x="7568574" y="46058372"/>
                  <a:ext cx="107949" cy="114120"/>
                </a:xfrm>
                <a:custGeom>
                  <a:avLst/>
                  <a:gdLst>
                    <a:gd name="connsiteX0" fmla="*/ 0 w 107949"/>
                    <a:gd name="connsiteY0" fmla="*/ 126 h 106490"/>
                    <a:gd name="connsiteX1" fmla="*/ 51849 w 107949"/>
                    <a:gd name="connsiteY1" fmla="*/ 4751 h 106490"/>
                    <a:gd name="connsiteX2" fmla="*/ 107949 w 107949"/>
                    <a:gd name="connsiteY2" fmla="*/ 126 h 106490"/>
                    <a:gd name="connsiteX3" fmla="*/ 107949 w 107949"/>
                    <a:gd name="connsiteY3" fmla="*/ 52514 h 106490"/>
                    <a:gd name="connsiteX4" fmla="*/ 53974 w 107949"/>
                    <a:gd name="connsiteY4" fmla="*/ 106490 h 106490"/>
                    <a:gd name="connsiteX5" fmla="*/ 53975 w 107949"/>
                    <a:gd name="connsiteY5" fmla="*/ 106486 h 106490"/>
                    <a:gd name="connsiteX6" fmla="*/ 0 w 107949"/>
                    <a:gd name="connsiteY6" fmla="*/ 52514 h 106490"/>
                    <a:gd name="connsiteX7" fmla="*/ 0 w 107949"/>
                    <a:gd name="connsiteY7" fmla="*/ 126 h 10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949" h="106490">
                      <a:moveTo>
                        <a:pt x="0" y="126"/>
                      </a:moveTo>
                      <a:cubicBezTo>
                        <a:pt x="16143" y="-1008"/>
                        <a:pt x="35706" y="5885"/>
                        <a:pt x="51849" y="4751"/>
                      </a:cubicBezTo>
                      <a:lnTo>
                        <a:pt x="107949" y="126"/>
                      </a:lnTo>
                      <a:lnTo>
                        <a:pt x="107949" y="52514"/>
                      </a:lnTo>
                      <a:cubicBezTo>
                        <a:pt x="107949" y="82322"/>
                        <a:pt x="83784" y="106490"/>
                        <a:pt x="53974" y="106490"/>
                      </a:cubicBezTo>
                      <a:cubicBezTo>
                        <a:pt x="53974" y="106489"/>
                        <a:pt x="53975" y="106487"/>
                        <a:pt x="53975" y="106486"/>
                      </a:cubicBezTo>
                      <a:cubicBezTo>
                        <a:pt x="24165" y="106486"/>
                        <a:pt x="0" y="82322"/>
                        <a:pt x="0" y="52514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31" name="Group 130">
                <a:extLst>
                  <a:ext uri="{FF2B5EF4-FFF2-40B4-BE49-F238E27FC236}">
                    <a16:creationId xmlns="" xmlns:a16="http://schemas.microsoft.com/office/drawing/2014/main" id="{FD2047D9-6ACF-4221-BBFC-856FA3E28296}"/>
                  </a:ext>
                </a:extLst>
              </p:cNvPr>
              <p:cNvGrpSpPr/>
              <p:nvPr/>
            </p:nvGrpSpPr>
            <p:grpSpPr>
              <a:xfrm rot="240030" flipH="1">
                <a:off x="7839886" y="45707829"/>
                <a:ext cx="247174" cy="723426"/>
                <a:chOff x="7436661" y="45449066"/>
                <a:chExt cx="247174" cy="723426"/>
              </a:xfrm>
              <a:grpFill/>
            </p:grpSpPr>
            <p:sp>
              <p:nvSpPr>
                <p:cNvPr id="132" name="Freeform 662">
                  <a:extLst>
                    <a:ext uri="{FF2B5EF4-FFF2-40B4-BE49-F238E27FC236}">
                      <a16:creationId xmlns="" xmlns:a16="http://schemas.microsoft.com/office/drawing/2014/main" id="{75A0D4BA-629C-4380-98AF-90AFBD264F38}"/>
                    </a:ext>
                  </a:extLst>
                </p:cNvPr>
                <p:cNvSpPr/>
                <p:nvPr/>
              </p:nvSpPr>
              <p:spPr>
                <a:xfrm>
                  <a:off x="7436661" y="45449066"/>
                  <a:ext cx="247174" cy="542925"/>
                </a:xfrm>
                <a:custGeom>
                  <a:avLst/>
                  <a:gdLst>
                    <a:gd name="connsiteX0" fmla="*/ 105833 w 262466"/>
                    <a:gd name="connsiteY0" fmla="*/ 0 h 533400"/>
                    <a:gd name="connsiteX1" fmla="*/ 0 w 262466"/>
                    <a:gd name="connsiteY1" fmla="*/ 313266 h 533400"/>
                    <a:gd name="connsiteX2" fmla="*/ 114300 w 262466"/>
                    <a:gd name="connsiteY2" fmla="*/ 533400 h 533400"/>
                    <a:gd name="connsiteX3" fmla="*/ 249766 w 262466"/>
                    <a:gd name="connsiteY3" fmla="*/ 529166 h 533400"/>
                    <a:gd name="connsiteX4" fmla="*/ 224366 w 262466"/>
                    <a:gd name="connsiteY4" fmla="*/ 431800 h 533400"/>
                    <a:gd name="connsiteX5" fmla="*/ 262466 w 262466"/>
                    <a:gd name="connsiteY5" fmla="*/ 254000 h 533400"/>
                    <a:gd name="connsiteX6" fmla="*/ 182033 w 262466"/>
                    <a:gd name="connsiteY6" fmla="*/ 122766 h 533400"/>
                    <a:gd name="connsiteX7" fmla="*/ 105833 w 262466"/>
                    <a:gd name="connsiteY7" fmla="*/ 0 h 533400"/>
                    <a:gd name="connsiteX0" fmla="*/ 118533 w 275166"/>
                    <a:gd name="connsiteY0" fmla="*/ 0 h 533400"/>
                    <a:gd name="connsiteX1" fmla="*/ 0 w 275166"/>
                    <a:gd name="connsiteY1" fmla="*/ 283633 h 533400"/>
                    <a:gd name="connsiteX2" fmla="*/ 127000 w 275166"/>
                    <a:gd name="connsiteY2" fmla="*/ 533400 h 533400"/>
                    <a:gd name="connsiteX3" fmla="*/ 262466 w 275166"/>
                    <a:gd name="connsiteY3" fmla="*/ 529166 h 533400"/>
                    <a:gd name="connsiteX4" fmla="*/ 237066 w 275166"/>
                    <a:gd name="connsiteY4" fmla="*/ 431800 h 533400"/>
                    <a:gd name="connsiteX5" fmla="*/ 275166 w 275166"/>
                    <a:gd name="connsiteY5" fmla="*/ 254000 h 533400"/>
                    <a:gd name="connsiteX6" fmla="*/ 194733 w 275166"/>
                    <a:gd name="connsiteY6" fmla="*/ 122766 h 533400"/>
                    <a:gd name="connsiteX7" fmla="*/ 118533 w 275166"/>
                    <a:gd name="connsiteY7" fmla="*/ 0 h 533400"/>
                    <a:gd name="connsiteX0" fmla="*/ 118549 w 275182"/>
                    <a:gd name="connsiteY0" fmla="*/ 0 h 533400"/>
                    <a:gd name="connsiteX1" fmla="*/ 16 w 275182"/>
                    <a:gd name="connsiteY1" fmla="*/ 283633 h 533400"/>
                    <a:gd name="connsiteX2" fmla="*/ 127016 w 275182"/>
                    <a:gd name="connsiteY2" fmla="*/ 533400 h 533400"/>
                    <a:gd name="connsiteX3" fmla="*/ 262482 w 275182"/>
                    <a:gd name="connsiteY3" fmla="*/ 529166 h 533400"/>
                    <a:gd name="connsiteX4" fmla="*/ 237082 w 275182"/>
                    <a:gd name="connsiteY4" fmla="*/ 431800 h 533400"/>
                    <a:gd name="connsiteX5" fmla="*/ 275182 w 275182"/>
                    <a:gd name="connsiteY5" fmla="*/ 254000 h 533400"/>
                    <a:gd name="connsiteX6" fmla="*/ 194749 w 275182"/>
                    <a:gd name="connsiteY6" fmla="*/ 122766 h 533400"/>
                    <a:gd name="connsiteX7" fmla="*/ 118549 w 27518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49 w 275962"/>
                    <a:gd name="connsiteY0" fmla="*/ 0 h 533400"/>
                    <a:gd name="connsiteX1" fmla="*/ 16 w 275962"/>
                    <a:gd name="connsiteY1" fmla="*/ 283633 h 533400"/>
                    <a:gd name="connsiteX2" fmla="*/ 127016 w 275962"/>
                    <a:gd name="connsiteY2" fmla="*/ 533400 h 533400"/>
                    <a:gd name="connsiteX3" fmla="*/ 262482 w 275962"/>
                    <a:gd name="connsiteY3" fmla="*/ 529166 h 533400"/>
                    <a:gd name="connsiteX4" fmla="*/ 237082 w 275962"/>
                    <a:gd name="connsiteY4" fmla="*/ 431800 h 533400"/>
                    <a:gd name="connsiteX5" fmla="*/ 275182 w 275962"/>
                    <a:gd name="connsiteY5" fmla="*/ 254000 h 533400"/>
                    <a:gd name="connsiteX6" fmla="*/ 194749 w 275962"/>
                    <a:gd name="connsiteY6" fmla="*/ 122766 h 533400"/>
                    <a:gd name="connsiteX7" fmla="*/ 118549 w 275962"/>
                    <a:gd name="connsiteY7" fmla="*/ 0 h 533400"/>
                    <a:gd name="connsiteX0" fmla="*/ 118570 w 275983"/>
                    <a:gd name="connsiteY0" fmla="*/ 0 h 546100"/>
                    <a:gd name="connsiteX1" fmla="*/ 37 w 275983"/>
                    <a:gd name="connsiteY1" fmla="*/ 283633 h 546100"/>
                    <a:gd name="connsiteX2" fmla="*/ 131270 w 275983"/>
                    <a:gd name="connsiteY2" fmla="*/ 546100 h 546100"/>
                    <a:gd name="connsiteX3" fmla="*/ 262503 w 275983"/>
                    <a:gd name="connsiteY3" fmla="*/ 529166 h 546100"/>
                    <a:gd name="connsiteX4" fmla="*/ 237103 w 275983"/>
                    <a:gd name="connsiteY4" fmla="*/ 431800 h 546100"/>
                    <a:gd name="connsiteX5" fmla="*/ 275203 w 275983"/>
                    <a:gd name="connsiteY5" fmla="*/ 254000 h 546100"/>
                    <a:gd name="connsiteX6" fmla="*/ 194770 w 275983"/>
                    <a:gd name="connsiteY6" fmla="*/ 122766 h 546100"/>
                    <a:gd name="connsiteX7" fmla="*/ 118570 w 275983"/>
                    <a:gd name="connsiteY7" fmla="*/ 0 h 546100"/>
                    <a:gd name="connsiteX0" fmla="*/ 93186 w 250599"/>
                    <a:gd name="connsiteY0" fmla="*/ 0 h 546100"/>
                    <a:gd name="connsiteX1" fmla="*/ 53 w 250599"/>
                    <a:gd name="connsiteY1" fmla="*/ 287866 h 546100"/>
                    <a:gd name="connsiteX2" fmla="*/ 105886 w 250599"/>
                    <a:gd name="connsiteY2" fmla="*/ 546100 h 546100"/>
                    <a:gd name="connsiteX3" fmla="*/ 237119 w 250599"/>
                    <a:gd name="connsiteY3" fmla="*/ 529166 h 546100"/>
                    <a:gd name="connsiteX4" fmla="*/ 211719 w 250599"/>
                    <a:gd name="connsiteY4" fmla="*/ 431800 h 546100"/>
                    <a:gd name="connsiteX5" fmla="*/ 249819 w 250599"/>
                    <a:gd name="connsiteY5" fmla="*/ 254000 h 546100"/>
                    <a:gd name="connsiteX6" fmla="*/ 169386 w 250599"/>
                    <a:gd name="connsiteY6" fmla="*/ 122766 h 546100"/>
                    <a:gd name="connsiteX7" fmla="*/ 93186 w 250599"/>
                    <a:gd name="connsiteY7" fmla="*/ 0 h 546100"/>
                    <a:gd name="connsiteX0" fmla="*/ 93186 w 251868"/>
                    <a:gd name="connsiteY0" fmla="*/ 0 h 546100"/>
                    <a:gd name="connsiteX1" fmla="*/ 53 w 251868"/>
                    <a:gd name="connsiteY1" fmla="*/ 287866 h 546100"/>
                    <a:gd name="connsiteX2" fmla="*/ 105886 w 251868"/>
                    <a:gd name="connsiteY2" fmla="*/ 546100 h 546100"/>
                    <a:gd name="connsiteX3" fmla="*/ 237119 w 251868"/>
                    <a:gd name="connsiteY3" fmla="*/ 529166 h 546100"/>
                    <a:gd name="connsiteX4" fmla="*/ 228652 w 251868"/>
                    <a:gd name="connsiteY4" fmla="*/ 419100 h 546100"/>
                    <a:gd name="connsiteX5" fmla="*/ 249819 w 251868"/>
                    <a:gd name="connsiteY5" fmla="*/ 254000 h 546100"/>
                    <a:gd name="connsiteX6" fmla="*/ 169386 w 251868"/>
                    <a:gd name="connsiteY6" fmla="*/ 122766 h 546100"/>
                    <a:gd name="connsiteX7" fmla="*/ 93186 w 25186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88"/>
                    <a:gd name="connsiteY0" fmla="*/ 0 h 546100"/>
                    <a:gd name="connsiteX1" fmla="*/ 53 w 251988"/>
                    <a:gd name="connsiteY1" fmla="*/ 287866 h 546100"/>
                    <a:gd name="connsiteX2" fmla="*/ 105886 w 251988"/>
                    <a:gd name="connsiteY2" fmla="*/ 546100 h 546100"/>
                    <a:gd name="connsiteX3" fmla="*/ 224419 w 251988"/>
                    <a:gd name="connsiteY3" fmla="*/ 529166 h 546100"/>
                    <a:gd name="connsiteX4" fmla="*/ 228652 w 251988"/>
                    <a:gd name="connsiteY4" fmla="*/ 419100 h 546100"/>
                    <a:gd name="connsiteX5" fmla="*/ 249819 w 251988"/>
                    <a:gd name="connsiteY5" fmla="*/ 254000 h 546100"/>
                    <a:gd name="connsiteX6" fmla="*/ 169386 w 251988"/>
                    <a:gd name="connsiteY6" fmla="*/ 122766 h 546100"/>
                    <a:gd name="connsiteX7" fmla="*/ 93186 w 251988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86 w 251926"/>
                    <a:gd name="connsiteY0" fmla="*/ 0 h 546100"/>
                    <a:gd name="connsiteX1" fmla="*/ 53 w 251926"/>
                    <a:gd name="connsiteY1" fmla="*/ 287866 h 546100"/>
                    <a:gd name="connsiteX2" fmla="*/ 105886 w 251926"/>
                    <a:gd name="connsiteY2" fmla="*/ 546100 h 546100"/>
                    <a:gd name="connsiteX3" fmla="*/ 230769 w 251926"/>
                    <a:gd name="connsiteY3" fmla="*/ 529166 h 546100"/>
                    <a:gd name="connsiteX4" fmla="*/ 228652 w 251926"/>
                    <a:gd name="connsiteY4" fmla="*/ 419100 h 546100"/>
                    <a:gd name="connsiteX5" fmla="*/ 249819 w 251926"/>
                    <a:gd name="connsiteY5" fmla="*/ 254000 h 546100"/>
                    <a:gd name="connsiteX6" fmla="*/ 169386 w 251926"/>
                    <a:gd name="connsiteY6" fmla="*/ 122766 h 546100"/>
                    <a:gd name="connsiteX7" fmla="*/ 93186 w 251926"/>
                    <a:gd name="connsiteY7" fmla="*/ 0 h 546100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287866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3198 w 251938"/>
                    <a:gd name="connsiteY0" fmla="*/ 0 h 542925"/>
                    <a:gd name="connsiteX1" fmla="*/ 65 w 251938"/>
                    <a:gd name="connsiteY1" fmla="*/ 311679 h 542925"/>
                    <a:gd name="connsiteX2" fmla="*/ 107486 w 251938"/>
                    <a:gd name="connsiteY2" fmla="*/ 542925 h 542925"/>
                    <a:gd name="connsiteX3" fmla="*/ 230781 w 251938"/>
                    <a:gd name="connsiteY3" fmla="*/ 529166 h 542925"/>
                    <a:gd name="connsiteX4" fmla="*/ 228664 w 251938"/>
                    <a:gd name="connsiteY4" fmla="*/ 419100 h 542925"/>
                    <a:gd name="connsiteX5" fmla="*/ 249831 w 251938"/>
                    <a:gd name="connsiteY5" fmla="*/ 254000 h 542925"/>
                    <a:gd name="connsiteX6" fmla="*/ 169398 w 251938"/>
                    <a:gd name="connsiteY6" fmla="*/ 122766 h 542925"/>
                    <a:gd name="connsiteX7" fmla="*/ 93198 w 251938"/>
                    <a:gd name="connsiteY7" fmla="*/ 0 h 542925"/>
                    <a:gd name="connsiteX0" fmla="*/ 94438 w 253178"/>
                    <a:gd name="connsiteY0" fmla="*/ 0 h 542925"/>
                    <a:gd name="connsiteX1" fmla="*/ 1305 w 253178"/>
                    <a:gd name="connsiteY1" fmla="*/ 311679 h 542925"/>
                    <a:gd name="connsiteX2" fmla="*/ 108726 w 253178"/>
                    <a:gd name="connsiteY2" fmla="*/ 542925 h 542925"/>
                    <a:gd name="connsiteX3" fmla="*/ 232021 w 253178"/>
                    <a:gd name="connsiteY3" fmla="*/ 529166 h 542925"/>
                    <a:gd name="connsiteX4" fmla="*/ 229904 w 253178"/>
                    <a:gd name="connsiteY4" fmla="*/ 419100 h 542925"/>
                    <a:gd name="connsiteX5" fmla="*/ 251071 w 253178"/>
                    <a:gd name="connsiteY5" fmla="*/ 254000 h 542925"/>
                    <a:gd name="connsiteX6" fmla="*/ 170638 w 253178"/>
                    <a:gd name="connsiteY6" fmla="*/ 122766 h 542925"/>
                    <a:gd name="connsiteX7" fmla="*/ 94438 w 253178"/>
                    <a:gd name="connsiteY7" fmla="*/ 0 h 542925"/>
                    <a:gd name="connsiteX0" fmla="*/ 94438 w 244281"/>
                    <a:gd name="connsiteY0" fmla="*/ 0 h 542925"/>
                    <a:gd name="connsiteX1" fmla="*/ 1305 w 244281"/>
                    <a:gd name="connsiteY1" fmla="*/ 311679 h 542925"/>
                    <a:gd name="connsiteX2" fmla="*/ 108726 w 244281"/>
                    <a:gd name="connsiteY2" fmla="*/ 542925 h 542925"/>
                    <a:gd name="connsiteX3" fmla="*/ 232021 w 244281"/>
                    <a:gd name="connsiteY3" fmla="*/ 529166 h 542925"/>
                    <a:gd name="connsiteX4" fmla="*/ 229904 w 244281"/>
                    <a:gd name="connsiteY4" fmla="*/ 419100 h 542925"/>
                    <a:gd name="connsiteX5" fmla="*/ 241546 w 244281"/>
                    <a:gd name="connsiteY5" fmla="*/ 249237 h 542925"/>
                    <a:gd name="connsiteX6" fmla="*/ 170638 w 244281"/>
                    <a:gd name="connsiteY6" fmla="*/ 122766 h 542925"/>
                    <a:gd name="connsiteX7" fmla="*/ 94438 w 244281"/>
                    <a:gd name="connsiteY7" fmla="*/ 0 h 542925"/>
                    <a:gd name="connsiteX0" fmla="*/ 94438 w 248689"/>
                    <a:gd name="connsiteY0" fmla="*/ 0 h 542925"/>
                    <a:gd name="connsiteX1" fmla="*/ 1305 w 248689"/>
                    <a:gd name="connsiteY1" fmla="*/ 311679 h 542925"/>
                    <a:gd name="connsiteX2" fmla="*/ 108726 w 248689"/>
                    <a:gd name="connsiteY2" fmla="*/ 542925 h 542925"/>
                    <a:gd name="connsiteX3" fmla="*/ 232021 w 248689"/>
                    <a:gd name="connsiteY3" fmla="*/ 529166 h 542925"/>
                    <a:gd name="connsiteX4" fmla="*/ 229904 w 248689"/>
                    <a:gd name="connsiteY4" fmla="*/ 419100 h 542925"/>
                    <a:gd name="connsiteX5" fmla="*/ 246309 w 248689"/>
                    <a:gd name="connsiteY5" fmla="*/ 261937 h 542925"/>
                    <a:gd name="connsiteX6" fmla="*/ 170638 w 248689"/>
                    <a:gd name="connsiteY6" fmla="*/ 122766 h 542925"/>
                    <a:gd name="connsiteX7" fmla="*/ 94438 w 248689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  <a:gd name="connsiteX0" fmla="*/ 94438 w 247174"/>
                    <a:gd name="connsiteY0" fmla="*/ 0 h 542925"/>
                    <a:gd name="connsiteX1" fmla="*/ 1305 w 247174"/>
                    <a:gd name="connsiteY1" fmla="*/ 311679 h 542925"/>
                    <a:gd name="connsiteX2" fmla="*/ 108726 w 247174"/>
                    <a:gd name="connsiteY2" fmla="*/ 542925 h 542925"/>
                    <a:gd name="connsiteX3" fmla="*/ 232021 w 247174"/>
                    <a:gd name="connsiteY3" fmla="*/ 529166 h 542925"/>
                    <a:gd name="connsiteX4" fmla="*/ 229904 w 247174"/>
                    <a:gd name="connsiteY4" fmla="*/ 419100 h 542925"/>
                    <a:gd name="connsiteX5" fmla="*/ 246309 w 247174"/>
                    <a:gd name="connsiteY5" fmla="*/ 261937 h 542925"/>
                    <a:gd name="connsiteX6" fmla="*/ 170638 w 247174"/>
                    <a:gd name="connsiteY6" fmla="*/ 122766 h 542925"/>
                    <a:gd name="connsiteX7" fmla="*/ 94438 w 247174"/>
                    <a:gd name="connsiteY7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174" h="542925">
                      <a:moveTo>
                        <a:pt x="94438" y="0"/>
                      </a:moveTo>
                      <a:cubicBezTo>
                        <a:pt x="61983" y="26811"/>
                        <a:pt x="-10601" y="232305"/>
                        <a:pt x="1305" y="311679"/>
                      </a:cubicBezTo>
                      <a:cubicBezTo>
                        <a:pt x="13211" y="391053"/>
                        <a:pt x="79270" y="494066"/>
                        <a:pt x="108726" y="542925"/>
                      </a:cubicBezTo>
                      <a:lnTo>
                        <a:pt x="232021" y="529166"/>
                      </a:lnTo>
                      <a:cubicBezTo>
                        <a:pt x="221790" y="488420"/>
                        <a:pt x="227523" y="463638"/>
                        <a:pt x="229904" y="419100"/>
                      </a:cubicBezTo>
                      <a:cubicBezTo>
                        <a:pt x="232285" y="374562"/>
                        <a:pt x="251425" y="311326"/>
                        <a:pt x="246309" y="261937"/>
                      </a:cubicBezTo>
                      <a:cubicBezTo>
                        <a:pt x="241193" y="212548"/>
                        <a:pt x="199125" y="163247"/>
                        <a:pt x="170638" y="122766"/>
                      </a:cubicBezTo>
                      <a:cubicBezTo>
                        <a:pt x="142151" y="82285"/>
                        <a:pt x="118251" y="15522"/>
                        <a:pt x="94438" y="0"/>
                      </a:cubicBezTo>
                      <a:close/>
                    </a:path>
                  </a:pathLst>
                </a:custGeom>
                <a:grpFill/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" name="Rounded Rectangle 57">
                  <a:extLst>
                    <a:ext uri="{FF2B5EF4-FFF2-40B4-BE49-F238E27FC236}">
                      <a16:creationId xmlns="" xmlns:a16="http://schemas.microsoft.com/office/drawing/2014/main" id="{71E2A4EF-AAC5-4256-B0AE-A17334EC1ECB}"/>
                    </a:ext>
                  </a:extLst>
                </p:cNvPr>
                <p:cNvSpPr/>
                <p:nvPr/>
              </p:nvSpPr>
              <p:spPr>
                <a:xfrm rot="21042704">
                  <a:off x="7568574" y="46058372"/>
                  <a:ext cx="107949" cy="114120"/>
                </a:xfrm>
                <a:custGeom>
                  <a:avLst/>
                  <a:gdLst>
                    <a:gd name="connsiteX0" fmla="*/ 0 w 107949"/>
                    <a:gd name="connsiteY0" fmla="*/ 126 h 106490"/>
                    <a:gd name="connsiteX1" fmla="*/ 51849 w 107949"/>
                    <a:gd name="connsiteY1" fmla="*/ 4751 h 106490"/>
                    <a:gd name="connsiteX2" fmla="*/ 107949 w 107949"/>
                    <a:gd name="connsiteY2" fmla="*/ 126 h 106490"/>
                    <a:gd name="connsiteX3" fmla="*/ 107949 w 107949"/>
                    <a:gd name="connsiteY3" fmla="*/ 52514 h 106490"/>
                    <a:gd name="connsiteX4" fmla="*/ 53974 w 107949"/>
                    <a:gd name="connsiteY4" fmla="*/ 106490 h 106490"/>
                    <a:gd name="connsiteX5" fmla="*/ 53975 w 107949"/>
                    <a:gd name="connsiteY5" fmla="*/ 106486 h 106490"/>
                    <a:gd name="connsiteX6" fmla="*/ 0 w 107949"/>
                    <a:gd name="connsiteY6" fmla="*/ 52514 h 106490"/>
                    <a:gd name="connsiteX7" fmla="*/ 0 w 107949"/>
                    <a:gd name="connsiteY7" fmla="*/ 126 h 106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949" h="106490">
                      <a:moveTo>
                        <a:pt x="0" y="126"/>
                      </a:moveTo>
                      <a:cubicBezTo>
                        <a:pt x="16143" y="-1008"/>
                        <a:pt x="35706" y="5885"/>
                        <a:pt x="51849" y="4751"/>
                      </a:cubicBezTo>
                      <a:lnTo>
                        <a:pt x="107949" y="126"/>
                      </a:lnTo>
                      <a:lnTo>
                        <a:pt x="107949" y="52514"/>
                      </a:lnTo>
                      <a:cubicBezTo>
                        <a:pt x="107949" y="82322"/>
                        <a:pt x="83784" y="106490"/>
                        <a:pt x="53974" y="106490"/>
                      </a:cubicBezTo>
                      <a:cubicBezTo>
                        <a:pt x="53974" y="106489"/>
                        <a:pt x="53975" y="106487"/>
                        <a:pt x="53975" y="106486"/>
                      </a:cubicBezTo>
                      <a:cubicBezTo>
                        <a:pt x="24165" y="106486"/>
                        <a:pt x="0" y="82322"/>
                        <a:pt x="0" y="52514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3943"/>
                  <a:endParaRPr lang="en-US" sz="800">
                    <a:solidFill>
                      <a:prstClr val="black"/>
                    </a:solidFill>
                  </a:endParaRPr>
                </a:p>
              </p:txBody>
            </p:sp>
          </p:grpSp>
        </p:grpSp>
      </p:grpSp>
      <p:cxnSp>
        <p:nvCxnSpPr>
          <p:cNvPr id="144" name="Straight Connector 143">
            <a:extLst>
              <a:ext uri="{FF2B5EF4-FFF2-40B4-BE49-F238E27FC236}">
                <a16:creationId xmlns="" xmlns:a16="http://schemas.microsoft.com/office/drawing/2014/main" id="{F7A1C76C-CC96-4709-A88E-8C46473EFC63}"/>
              </a:ext>
            </a:extLst>
          </p:cNvPr>
          <p:cNvCxnSpPr>
            <a:stCxn id="137" idx="0"/>
          </p:cNvCxnSpPr>
          <p:nvPr/>
        </p:nvCxnSpPr>
        <p:spPr>
          <a:xfrm flipH="1" flipV="1">
            <a:off x="1524697" y="4132955"/>
            <a:ext cx="1256" cy="503632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="" xmlns:a16="http://schemas.microsoft.com/office/drawing/2014/main" id="{B178AC4F-908E-40A6-AC5F-B3A95F1F8913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6153816" y="4132953"/>
            <a:ext cx="0" cy="509309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="" xmlns:a16="http://schemas.microsoft.com/office/drawing/2014/main" id="{DD11E834-44AF-4D99-B72D-B3D39696B556}"/>
              </a:ext>
            </a:extLst>
          </p:cNvPr>
          <p:cNvCxnSpPr>
            <a:cxnSpLocks/>
            <a:stCxn id="76" idx="0"/>
          </p:cNvCxnSpPr>
          <p:nvPr/>
        </p:nvCxnSpPr>
        <p:spPr>
          <a:xfrm flipV="1">
            <a:off x="4979866" y="4113488"/>
            <a:ext cx="0" cy="526012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="" xmlns:a16="http://schemas.microsoft.com/office/drawing/2014/main" id="{775BEB9D-4BFF-4825-8982-42BD4036B8C8}"/>
              </a:ext>
            </a:extLst>
          </p:cNvPr>
          <p:cNvCxnSpPr>
            <a:cxnSpLocks/>
            <a:stCxn id="11" idx="0"/>
            <a:endCxn id="79" idx="2"/>
          </p:cNvCxnSpPr>
          <p:nvPr/>
        </p:nvCxnSpPr>
        <p:spPr>
          <a:xfrm flipV="1">
            <a:off x="4045515" y="3007851"/>
            <a:ext cx="0" cy="503634"/>
          </a:xfrm>
          <a:prstGeom prst="line">
            <a:avLst/>
          </a:prstGeom>
          <a:ln>
            <a:solidFill>
              <a:schemeClr val="tx2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Connector: Elbow 154">
            <a:extLst>
              <a:ext uri="{FF2B5EF4-FFF2-40B4-BE49-F238E27FC236}">
                <a16:creationId xmlns="" xmlns:a16="http://schemas.microsoft.com/office/drawing/2014/main" id="{929A6A9C-F561-47D1-9E22-08B86B0641FD}"/>
              </a:ext>
            </a:extLst>
          </p:cNvPr>
          <p:cNvCxnSpPr>
            <a:cxnSpLocks/>
            <a:endCxn id="92" idx="0"/>
          </p:cNvCxnSpPr>
          <p:nvPr/>
        </p:nvCxnSpPr>
        <p:spPr>
          <a:xfrm>
            <a:off x="4493710" y="2565978"/>
            <a:ext cx="4599981" cy="2071080"/>
          </a:xfrm>
          <a:prstGeom prst="bentConnector2">
            <a:avLst/>
          </a:prstGeom>
          <a:ln>
            <a:solidFill>
              <a:schemeClr val="tx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ardrop 105"/>
          <p:cNvSpPr/>
          <p:nvPr/>
        </p:nvSpPr>
        <p:spPr>
          <a:xfrm>
            <a:off x="7258874" y="1712144"/>
            <a:ext cx="422184" cy="401659"/>
          </a:xfrm>
          <a:prstGeom prst="teardrop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799"/>
          </a:p>
        </p:txBody>
      </p:sp>
      <p:cxnSp>
        <p:nvCxnSpPr>
          <p:cNvPr id="108" name="Straight Arrow Connector 107"/>
          <p:cNvCxnSpPr/>
          <p:nvPr/>
        </p:nvCxnSpPr>
        <p:spPr>
          <a:xfrm>
            <a:off x="7469967" y="1912974"/>
            <a:ext cx="374796" cy="0"/>
          </a:xfrm>
          <a:prstGeom prst="straightConnector1">
            <a:avLst/>
          </a:prstGeom>
          <a:ln w="34925">
            <a:solidFill>
              <a:schemeClr val="accent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="" xmlns:a16="http://schemas.microsoft.com/office/drawing/2014/main" id="{192C2702-ADF8-4BE2-AB11-9DE24115DB9F}"/>
              </a:ext>
            </a:extLst>
          </p:cNvPr>
          <p:cNvSpPr/>
          <p:nvPr/>
        </p:nvSpPr>
        <p:spPr>
          <a:xfrm>
            <a:off x="5423496" y="1517075"/>
            <a:ext cx="843169" cy="950246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r>
              <a:rPr lang="en-US" sz="8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Product Identification</a:t>
            </a:r>
          </a:p>
        </p:txBody>
      </p:sp>
      <p:pic>
        <p:nvPicPr>
          <p:cNvPr id="110" name="Picture 109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21830" y="1681390"/>
            <a:ext cx="284329" cy="427383"/>
          </a:xfrm>
          <a:prstGeom prst="rect">
            <a:avLst/>
          </a:prstGeom>
        </p:spPr>
      </p:pic>
      <p:sp>
        <p:nvSpPr>
          <p:cNvPr id="149" name="Rectangle 148">
            <a:extLst>
              <a:ext uri="{FF2B5EF4-FFF2-40B4-BE49-F238E27FC236}">
                <a16:creationId xmlns="" xmlns:a16="http://schemas.microsoft.com/office/drawing/2014/main" id="{A86C5ECC-2DE4-44FB-9A1C-E6413D7E3C39}"/>
              </a:ext>
            </a:extLst>
          </p:cNvPr>
          <p:cNvSpPr/>
          <p:nvPr/>
        </p:nvSpPr>
        <p:spPr>
          <a:xfrm>
            <a:off x="2120401" y="4638778"/>
            <a:ext cx="913924" cy="91392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43">
              <a:lnSpc>
                <a:spcPct val="80000"/>
              </a:lnSpc>
            </a:pPr>
            <a:endParaRPr lang="en-US" sz="8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="" xmlns:a16="http://schemas.microsoft.com/office/drawing/2014/main" id="{865CC9B2-15A4-D142-A2DD-84E00F245D3A}"/>
              </a:ext>
            </a:extLst>
          </p:cNvPr>
          <p:cNvGrpSpPr/>
          <p:nvPr/>
        </p:nvGrpSpPr>
        <p:grpSpPr>
          <a:xfrm>
            <a:off x="7928213" y="1511871"/>
            <a:ext cx="913924" cy="955450"/>
            <a:chOff x="2085507" y="4580899"/>
            <a:chExt cx="914400" cy="955948"/>
          </a:xfrm>
        </p:grpSpPr>
        <p:sp>
          <p:nvSpPr>
            <p:cNvPr id="73" name="Rectangle 72">
              <a:extLst>
                <a:ext uri="{FF2B5EF4-FFF2-40B4-BE49-F238E27FC236}">
                  <a16:creationId xmlns="" xmlns:a16="http://schemas.microsoft.com/office/drawing/2014/main" id="{4033A225-629D-2640-8AF2-AF1869AC3772}"/>
                </a:ext>
              </a:extLst>
            </p:cNvPr>
            <p:cNvSpPr/>
            <p:nvPr/>
          </p:nvSpPr>
          <p:spPr>
            <a:xfrm>
              <a:off x="2085507" y="4580899"/>
              <a:ext cx="914400" cy="95594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9" tIns="685443" rIns="9139" bIns="4569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43">
                <a:lnSpc>
                  <a:spcPct val="80000"/>
                </a:lnSpc>
              </a:pPr>
              <a:r>
                <a:rPr lang="en-US" sz="8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Freezer Door</a:t>
              </a:r>
            </a:p>
          </p:txBody>
        </p:sp>
        <p:sp>
          <p:nvSpPr>
            <p:cNvPr id="74" name="Cube 73">
              <a:extLst>
                <a:ext uri="{FF2B5EF4-FFF2-40B4-BE49-F238E27FC236}">
                  <a16:creationId xmlns="" xmlns:a16="http://schemas.microsoft.com/office/drawing/2014/main" id="{7F18DA06-42CF-EE44-8F91-8F244FDF454E}"/>
                </a:ext>
              </a:extLst>
            </p:cNvPr>
            <p:cNvSpPr/>
            <p:nvPr/>
          </p:nvSpPr>
          <p:spPr>
            <a:xfrm>
              <a:off x="2333097" y="4840846"/>
              <a:ext cx="541441" cy="338316"/>
            </a:xfrm>
            <a:prstGeom prst="cub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="" xmlns:a16="http://schemas.microsoft.com/office/drawing/2014/main" id="{66AE7784-C6D7-BA47-92D1-86877BDE5B9A}"/>
              </a:ext>
            </a:extLst>
          </p:cNvPr>
          <p:cNvSpPr txBox="1"/>
          <p:nvPr/>
        </p:nvSpPr>
        <p:spPr>
          <a:xfrm>
            <a:off x="1791150" y="5643286"/>
            <a:ext cx="658501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Devices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="" xmlns:a16="http://schemas.microsoft.com/office/drawing/2014/main" id="{762A7F9E-A7AA-B14A-8338-22EF6283FA1C}"/>
              </a:ext>
            </a:extLst>
          </p:cNvPr>
          <p:cNvSpPr txBox="1"/>
          <p:nvPr/>
        </p:nvSpPr>
        <p:spPr>
          <a:xfrm>
            <a:off x="8624548" y="5643286"/>
            <a:ext cx="2662909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Devices that display actionable alerts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="" xmlns:a16="http://schemas.microsoft.com/office/drawing/2014/main" id="{3921F100-08FC-E240-BF73-453A65192B22}"/>
              </a:ext>
            </a:extLst>
          </p:cNvPr>
          <p:cNvSpPr txBox="1"/>
          <p:nvPr/>
        </p:nvSpPr>
        <p:spPr>
          <a:xfrm>
            <a:off x="3841754" y="5634963"/>
            <a:ext cx="3417120" cy="250116"/>
          </a:xfrm>
          <a:prstGeom prst="rect">
            <a:avLst/>
          </a:prstGeom>
          <a:noFill/>
        </p:spPr>
        <p:txBody>
          <a:bodyPr vert="horz" wrap="none" lIns="0" tIns="0" rIns="0" bIns="0" rtlCol="0">
            <a:noAutofit/>
          </a:bodyPr>
          <a:lstStyle/>
          <a:p>
            <a:r>
              <a:rPr lang="en-US" sz="1099" dirty="0">
                <a:solidFill>
                  <a:srgbClr val="003C71"/>
                </a:solidFill>
              </a:rPr>
              <a:t>Applications that publish and/or subscribe to data</a:t>
            </a:r>
          </a:p>
        </p:txBody>
      </p:sp>
    </p:spTree>
    <p:extLst>
      <p:ext uri="{BB962C8B-B14F-4D97-AF65-F5344CB8AC3E}">
        <p14:creationId xmlns:p14="http://schemas.microsoft.com/office/powerpoint/2010/main" val="169618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455613" indent="-455613"/>
            <a:r>
              <a:rPr lang="en-US" dirty="0" smtClean="0">
                <a:ea typeface="Intel Clear Pro" panose="020B0804020202060201" pitchFamily="34" charset="0"/>
                <a:cs typeface="Intel Clear Pro" panose="020B0804020202060201" pitchFamily="34" charset="0"/>
              </a:rPr>
              <a:t>Showcase Need </a:t>
            </a:r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for </a:t>
            </a:r>
            <a:r>
              <a:rPr lang="en-US" dirty="0" smtClean="0">
                <a:ea typeface="Intel Clear Pro" panose="020B0804020202060201" pitchFamily="34" charset="0"/>
                <a:cs typeface="Intel Clear Pro" panose="020B0804020202060201" pitchFamily="34" charset="0"/>
              </a:rPr>
              <a:t>End-User Programming</a:t>
            </a:r>
            <a:endParaRPr lang="en-CA" dirty="0"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Adaptation to Available Devices</a:t>
            </a:r>
            <a:endParaRPr lang="en-CA" sz="2800" dirty="0">
              <a:solidFill>
                <a:schemeClr val="tx2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In order to consolidate services, devices need to be shared</a:t>
            </a:r>
          </a:p>
          <a:p>
            <a:r>
              <a:rPr lang="en-US" dirty="0">
                <a:solidFill>
                  <a:schemeClr val="accent1"/>
                </a:solidFill>
              </a:rPr>
              <a:t>Services developed in a “</a:t>
            </a:r>
            <a:r>
              <a:rPr lang="en-US" dirty="0" err="1">
                <a:solidFill>
                  <a:schemeClr val="accent1"/>
                </a:solidFill>
              </a:rPr>
              <a:t>siloed</a:t>
            </a:r>
            <a:r>
              <a:rPr lang="en-US" dirty="0">
                <a:solidFill>
                  <a:schemeClr val="accent1"/>
                </a:solidFill>
              </a:rPr>
              <a:t>” fashion assuming exclusive access to devices cannot be consolidated</a:t>
            </a:r>
          </a:p>
          <a:p>
            <a:r>
              <a:rPr lang="en-US" dirty="0">
                <a:solidFill>
                  <a:schemeClr val="accent1"/>
                </a:solidFill>
              </a:rPr>
              <a:t>Services may have to adapt to (or be adapted to) substitute devices</a:t>
            </a: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Rapid/Easy Development</a:t>
            </a:r>
            <a:endParaRPr lang="en-CA" sz="2800" dirty="0">
              <a:solidFill>
                <a:schemeClr val="tx2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Adapting services to a given environment may require some “end-user programming”</a:t>
            </a:r>
          </a:p>
          <a:p>
            <a:r>
              <a:rPr lang="en-US" dirty="0">
                <a:solidFill>
                  <a:schemeClr val="accent1"/>
                </a:solidFill>
              </a:rPr>
              <a:t>This should be as simple as possible</a:t>
            </a:r>
          </a:p>
          <a:p>
            <a:r>
              <a:rPr lang="en-US" dirty="0">
                <a:solidFill>
                  <a:schemeClr val="accent1"/>
                </a:solidFill>
              </a:rPr>
              <a:t>Tools should support device and service connection, substitution, and sharing</a:t>
            </a: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21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F2792D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F038A28-D6FA-EA47-A702-194D6D433751}" vid="{6C1D8679-B121-8E40-B742-2A1F72F48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542</Words>
  <Application>Microsoft Office PowerPoint</Application>
  <PresentationFormat>Widescreen</PresentationFormat>
  <Paragraphs>128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Metropolis</vt:lpstr>
      <vt:lpstr>Arial</vt:lpstr>
      <vt:lpstr>Calibri</vt:lpstr>
      <vt:lpstr>Intel Clear</vt:lpstr>
      <vt:lpstr>Intel Clear Pro</vt:lpstr>
      <vt:lpstr>Office Theme</vt:lpstr>
      <vt:lpstr>Smart City PoC Projects</vt:lpstr>
      <vt:lpstr>Smart City Use Cases: GovTech Singapore</vt:lpstr>
      <vt:lpstr>Retail PoC Projects</vt:lpstr>
      <vt:lpstr>Retail Use Cases</vt:lpstr>
      <vt:lpstr>Retail PoC Collaboration</vt:lpstr>
      <vt:lpstr>Buying an Ice Cream</vt:lpstr>
      <vt:lpstr>High Level Diagram of Implementation</vt:lpstr>
      <vt:lpstr>Adaptation: Replace Real with Virtual Device</vt:lpstr>
      <vt:lpstr>Showcase Need for End-User Programming</vt:lpstr>
      <vt:lpstr>PowerPoint Presentation</vt:lpstr>
      <vt:lpstr>Planned WoT/EdgeX Integration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City PoC Projects</dc:title>
  <dc:creator>Mccool, Michael</dc:creator>
  <cp:keywords>CTPClassification=CTP_NT</cp:keywords>
  <cp:lastModifiedBy>Mccool, Michael</cp:lastModifiedBy>
  <cp:revision>8</cp:revision>
  <dcterms:created xsi:type="dcterms:W3CDTF">2020-06-08T01:23:04Z</dcterms:created>
  <dcterms:modified xsi:type="dcterms:W3CDTF">2020-06-08T02:00:29Z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258c2d75-0f12-43b9-9641-81f35fb292c0</vt:lpwstr>
  </property>
  <property fmtid="{D5CDD505-2E9C-101B-9397-08002B2CF9AE}" pid="3" name="CTP_TimeStamp">
    <vt:lpwstr>2020-06-08 02:00:29Z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